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28" r:id="rId2"/>
    <p:sldId id="1294" r:id="rId3"/>
    <p:sldId id="1306" r:id="rId4"/>
    <p:sldId id="692" r:id="rId5"/>
    <p:sldId id="684" r:id="rId6"/>
    <p:sldId id="693" r:id="rId7"/>
    <p:sldId id="733" r:id="rId8"/>
    <p:sldId id="734" r:id="rId9"/>
    <p:sldId id="825" r:id="rId10"/>
    <p:sldId id="691" r:id="rId11"/>
    <p:sldId id="1307" r:id="rId12"/>
    <p:sldId id="694" r:id="rId13"/>
    <p:sldId id="800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ıl Şimşek" initials="AŞ" lastIdx="2" clrIdx="0">
    <p:extLst>
      <p:ext uri="{19B8F6BF-5375-455C-9EA6-DF929625EA0E}">
        <p15:presenceInfo xmlns:p15="http://schemas.microsoft.com/office/powerpoint/2012/main" userId="Anıl Şimş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tin\Desktop\VAP%20Analiz\2023\2023%20VAP%20&#246;zeliklleri%20May&#305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 b="1" i="0" u="none" strike="noStrike" baseline="0">
                <a:effectLst/>
              </a:rPr>
              <a:t>PROJE DAĞILIMI</a:t>
            </a:r>
            <a:endParaRPr lang="tr-TR" sz="14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'Proje Tipi'!$Q$1:$Q$17</c:f>
              <c:strCache>
                <c:ptCount val="17"/>
                <c:pt idx="0">
                  <c:v>Aydınlatma</c:v>
                </c:pt>
                <c:pt idx="1">
                  <c:v>Basınçlı hava sistemleri</c:v>
                </c:pt>
                <c:pt idx="2">
                  <c:v>Atık ısı geri kazanımı</c:v>
                </c:pt>
                <c:pt idx="3">
                  <c:v>Elektrik motoru</c:v>
                </c:pt>
                <c:pt idx="4">
                  <c:v>Pompa</c:v>
                </c:pt>
                <c:pt idx="5">
                  <c:v>Değişken hız sürücü </c:v>
                </c:pt>
                <c:pt idx="6">
                  <c:v>Diğer</c:v>
                </c:pt>
                <c:pt idx="7">
                  <c:v>Fan</c:v>
                </c:pt>
                <c:pt idx="8">
                  <c:v>Soğutma sistemleri</c:v>
                </c:pt>
                <c:pt idx="9">
                  <c:v>Yalıtım</c:v>
                </c:pt>
                <c:pt idx="10">
                  <c:v>Kurutma sistemleri</c:v>
                </c:pt>
                <c:pt idx="11">
                  <c:v>Fırın</c:v>
                </c:pt>
                <c:pt idx="12">
                  <c:v>Buhar sistemleri</c:v>
                </c:pt>
                <c:pt idx="13">
                  <c:v>Yakma sistemleri</c:v>
                </c:pt>
                <c:pt idx="14">
                  <c:v>Kazan ve sistemleri</c:v>
                </c:pt>
                <c:pt idx="15">
                  <c:v>Otomasyon</c:v>
                </c:pt>
                <c:pt idx="16">
                  <c:v>Isı pompası</c:v>
                </c:pt>
              </c:strCache>
            </c:strRef>
          </c:cat>
          <c:val>
            <c:numRef>
              <c:f>'Proje Tipi'!$R$1:$R$17</c:f>
              <c:numCache>
                <c:formatCode>General</c:formatCode>
                <c:ptCount val="17"/>
                <c:pt idx="0">
                  <c:v>98</c:v>
                </c:pt>
                <c:pt idx="1">
                  <c:v>65</c:v>
                </c:pt>
                <c:pt idx="2">
                  <c:v>41</c:v>
                </c:pt>
                <c:pt idx="3">
                  <c:v>40</c:v>
                </c:pt>
                <c:pt idx="4">
                  <c:v>36</c:v>
                </c:pt>
                <c:pt idx="5">
                  <c:v>36</c:v>
                </c:pt>
                <c:pt idx="6">
                  <c:v>30</c:v>
                </c:pt>
                <c:pt idx="7">
                  <c:v>27</c:v>
                </c:pt>
                <c:pt idx="8">
                  <c:v>27</c:v>
                </c:pt>
                <c:pt idx="9">
                  <c:v>11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  <c:pt idx="15">
                  <c:v>4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B-4067-BDE4-ECF04135E0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1696824208"/>
        <c:axId val="1708335360"/>
      </c:barChart>
      <c:catAx>
        <c:axId val="169682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08335360"/>
        <c:crosses val="autoZero"/>
        <c:auto val="1"/>
        <c:lblAlgn val="ctr"/>
        <c:lblOffset val="100"/>
        <c:noMultiLvlLbl val="0"/>
      </c:catAx>
      <c:valAx>
        <c:axId val="1708335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682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1B00A-50BC-4F7E-A475-A8FBCD3D93C0}" type="doc">
      <dgm:prSet loTypeId="urn:microsoft.com/office/officeart/2009/layout/CircleArrow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A07EED4-3CD4-406F-8800-29966A559D6C}">
      <dgm:prSet phldrT="[Metin]"/>
      <dgm:spPr/>
      <dgm:t>
        <a:bodyPr/>
        <a:lstStyle/>
        <a:p>
          <a:r>
            <a:rPr lang="tr-TR" dirty="0"/>
            <a:t>AVM</a:t>
          </a:r>
        </a:p>
      </dgm:t>
    </dgm:pt>
    <dgm:pt modelId="{332DC16A-F2F3-4593-9621-497A536A7BCC}" type="parTrans" cxnId="{690FC4A6-78EC-4D87-AFE1-FED537FA3842}">
      <dgm:prSet/>
      <dgm:spPr/>
      <dgm:t>
        <a:bodyPr/>
        <a:lstStyle/>
        <a:p>
          <a:endParaRPr lang="tr-TR"/>
        </a:p>
      </dgm:t>
    </dgm:pt>
    <dgm:pt modelId="{15B0B1E2-4DF4-4FF6-BB59-860DC550F9FF}" type="sibTrans" cxnId="{690FC4A6-78EC-4D87-AFE1-FED537FA3842}">
      <dgm:prSet/>
      <dgm:spPr/>
      <dgm:t>
        <a:bodyPr/>
        <a:lstStyle/>
        <a:p>
          <a:endParaRPr lang="tr-TR"/>
        </a:p>
      </dgm:t>
    </dgm:pt>
    <dgm:pt modelId="{78C71CE2-F924-4D1C-A42E-F58538AAD5CB}">
      <dgm:prSet phldrT="[Metin]"/>
      <dgm:spPr/>
      <dgm:t>
        <a:bodyPr/>
        <a:lstStyle/>
        <a:p>
          <a:r>
            <a:rPr lang="tr-TR" dirty="0"/>
            <a:t>Hastane</a:t>
          </a:r>
        </a:p>
      </dgm:t>
    </dgm:pt>
    <dgm:pt modelId="{C7D805BA-6B89-491E-AB3C-90A78D76B736}" type="parTrans" cxnId="{76CAB101-6F5E-4EAD-8A96-5F108D208401}">
      <dgm:prSet/>
      <dgm:spPr/>
      <dgm:t>
        <a:bodyPr/>
        <a:lstStyle/>
        <a:p>
          <a:endParaRPr lang="tr-TR"/>
        </a:p>
      </dgm:t>
    </dgm:pt>
    <dgm:pt modelId="{9969F5E2-EDAC-4201-A89A-1E138E586EE8}" type="sibTrans" cxnId="{76CAB101-6F5E-4EAD-8A96-5F108D208401}">
      <dgm:prSet/>
      <dgm:spPr/>
      <dgm:t>
        <a:bodyPr/>
        <a:lstStyle/>
        <a:p>
          <a:endParaRPr lang="tr-TR"/>
        </a:p>
      </dgm:t>
    </dgm:pt>
    <dgm:pt modelId="{6323C5AC-EFA1-4320-B8CC-46C1C74017DD}">
      <dgm:prSet phldrT="[Metin]"/>
      <dgm:spPr/>
      <dgm:t>
        <a:bodyPr/>
        <a:lstStyle/>
        <a:p>
          <a:r>
            <a:rPr lang="tr-TR" dirty="0"/>
            <a:t>Otel</a:t>
          </a:r>
        </a:p>
      </dgm:t>
    </dgm:pt>
    <dgm:pt modelId="{6B52B508-057D-4DDF-8F18-4A349CB8B0E9}" type="parTrans" cxnId="{AA437366-24D3-474B-BD12-726882BD123D}">
      <dgm:prSet/>
      <dgm:spPr/>
      <dgm:t>
        <a:bodyPr/>
        <a:lstStyle/>
        <a:p>
          <a:endParaRPr lang="tr-TR"/>
        </a:p>
      </dgm:t>
    </dgm:pt>
    <dgm:pt modelId="{8D9F2188-6698-4F87-AD83-1D938CA3441C}" type="sibTrans" cxnId="{AA437366-24D3-474B-BD12-726882BD123D}">
      <dgm:prSet/>
      <dgm:spPr/>
      <dgm:t>
        <a:bodyPr/>
        <a:lstStyle/>
        <a:p>
          <a:endParaRPr lang="tr-TR"/>
        </a:p>
      </dgm:t>
    </dgm:pt>
    <dgm:pt modelId="{BB0A94AB-CC39-4570-AEEE-6A52EAE2CA7F}">
      <dgm:prSet/>
      <dgm:spPr/>
      <dgm:t>
        <a:bodyPr/>
        <a:lstStyle/>
        <a:p>
          <a:r>
            <a:rPr lang="tr-TR" dirty="0"/>
            <a:t>Ofis </a:t>
          </a:r>
        </a:p>
      </dgm:t>
    </dgm:pt>
    <dgm:pt modelId="{BFD8A5BD-1B14-4E94-A24C-6CE4E99D05C4}" type="parTrans" cxnId="{8280204C-A338-4AC8-A9D3-EC12487F69AE}">
      <dgm:prSet/>
      <dgm:spPr/>
      <dgm:t>
        <a:bodyPr/>
        <a:lstStyle/>
        <a:p>
          <a:endParaRPr lang="tr-TR"/>
        </a:p>
      </dgm:t>
    </dgm:pt>
    <dgm:pt modelId="{A7E62DDA-84E6-481D-8615-3684D7612FB9}" type="sibTrans" cxnId="{8280204C-A338-4AC8-A9D3-EC12487F69AE}">
      <dgm:prSet/>
      <dgm:spPr/>
      <dgm:t>
        <a:bodyPr/>
        <a:lstStyle/>
        <a:p>
          <a:endParaRPr lang="tr-TR"/>
        </a:p>
      </dgm:t>
    </dgm:pt>
    <dgm:pt modelId="{1406C894-ECA0-4032-B8AD-204844307991}">
      <dgm:prSet/>
      <dgm:spPr/>
      <dgm:t>
        <a:bodyPr/>
        <a:lstStyle/>
        <a:p>
          <a:r>
            <a:rPr lang="tr-TR" dirty="0"/>
            <a:t>Mesken</a:t>
          </a:r>
        </a:p>
      </dgm:t>
    </dgm:pt>
    <dgm:pt modelId="{1D1C5E1A-7E59-4E45-829A-DF68C1273941}" type="parTrans" cxnId="{8CBA33D2-07C8-433A-9757-7B5253FA9E89}">
      <dgm:prSet/>
      <dgm:spPr/>
      <dgm:t>
        <a:bodyPr/>
        <a:lstStyle/>
        <a:p>
          <a:endParaRPr lang="tr-TR"/>
        </a:p>
      </dgm:t>
    </dgm:pt>
    <dgm:pt modelId="{32FCA715-B25D-4F33-9E44-7090FB05B93A}" type="sibTrans" cxnId="{8CBA33D2-07C8-433A-9757-7B5253FA9E89}">
      <dgm:prSet/>
      <dgm:spPr/>
      <dgm:t>
        <a:bodyPr/>
        <a:lstStyle/>
        <a:p>
          <a:endParaRPr lang="tr-TR"/>
        </a:p>
      </dgm:t>
    </dgm:pt>
    <dgm:pt modelId="{59F5763B-D4CA-469E-A7E1-21D9F20CBF05}">
      <dgm:prSet phldrT="[Metin]"/>
      <dgm:spPr/>
      <dgm:t>
        <a:bodyPr/>
        <a:lstStyle/>
        <a:p>
          <a:r>
            <a:rPr lang="tr-TR" dirty="0"/>
            <a:t>Endüstriyel İşletmeler</a:t>
          </a:r>
        </a:p>
      </dgm:t>
    </dgm:pt>
    <dgm:pt modelId="{E536F99B-65C8-4E33-A2B8-A3FF3F6249CF}" type="parTrans" cxnId="{24CC251E-3A9A-4EA8-A419-65A943153853}">
      <dgm:prSet/>
      <dgm:spPr/>
      <dgm:t>
        <a:bodyPr/>
        <a:lstStyle/>
        <a:p>
          <a:endParaRPr lang="tr-TR"/>
        </a:p>
      </dgm:t>
    </dgm:pt>
    <dgm:pt modelId="{B27ACC52-B2F7-4B63-9EC3-6CCF5EE5BF63}" type="sibTrans" cxnId="{24CC251E-3A9A-4EA8-A419-65A943153853}">
      <dgm:prSet/>
      <dgm:spPr/>
      <dgm:t>
        <a:bodyPr/>
        <a:lstStyle/>
        <a:p>
          <a:endParaRPr lang="tr-TR"/>
        </a:p>
      </dgm:t>
    </dgm:pt>
    <dgm:pt modelId="{C9F78976-375A-4077-99E7-047DCF726AB3}" type="pres">
      <dgm:prSet presAssocID="{2D81B00A-50BC-4F7E-A475-A8FBCD3D93C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17AE46C-A03D-47FE-BF31-A6D8BFA844BA}" type="pres">
      <dgm:prSet presAssocID="{59F5763B-D4CA-469E-A7E1-21D9F20CBF05}" presName="Accent1" presStyleCnt="0"/>
      <dgm:spPr/>
    </dgm:pt>
    <dgm:pt modelId="{1D7CE4F4-B060-4933-B4A2-0F35DE3F4E0B}" type="pres">
      <dgm:prSet presAssocID="{59F5763B-D4CA-469E-A7E1-21D9F20CBF05}" presName="Accent" presStyleLbl="node1" presStyleIdx="0" presStyleCnt="6"/>
      <dgm:spPr/>
    </dgm:pt>
    <dgm:pt modelId="{6A21F776-E10D-4851-BB35-E3A8CC69EE32}" type="pres">
      <dgm:prSet presAssocID="{59F5763B-D4CA-469E-A7E1-21D9F20CBF05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EB3FA16D-816A-4C7F-94A0-2F5F376EF43D}" type="pres">
      <dgm:prSet presAssocID="{DA07EED4-3CD4-406F-8800-29966A559D6C}" presName="Accent2" presStyleCnt="0"/>
      <dgm:spPr/>
    </dgm:pt>
    <dgm:pt modelId="{9A4D1832-8106-4F6E-A08F-88F64B5C00D1}" type="pres">
      <dgm:prSet presAssocID="{DA07EED4-3CD4-406F-8800-29966A559D6C}" presName="Accent" presStyleLbl="node1" presStyleIdx="1" presStyleCnt="6"/>
      <dgm:spPr/>
    </dgm:pt>
    <dgm:pt modelId="{C61932D8-2525-4CEF-BA9B-0B97D6B2FFA8}" type="pres">
      <dgm:prSet presAssocID="{DA07EED4-3CD4-406F-8800-29966A559D6C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2CE8921A-7F23-494C-8B2D-A2F5F04767BD}" type="pres">
      <dgm:prSet presAssocID="{78C71CE2-F924-4D1C-A42E-F58538AAD5CB}" presName="Accent3" presStyleCnt="0"/>
      <dgm:spPr/>
    </dgm:pt>
    <dgm:pt modelId="{BCF32303-4903-4783-B96E-9BFE5CAA352F}" type="pres">
      <dgm:prSet presAssocID="{78C71CE2-F924-4D1C-A42E-F58538AAD5CB}" presName="Accent" presStyleLbl="node1" presStyleIdx="2" presStyleCnt="6"/>
      <dgm:spPr/>
    </dgm:pt>
    <dgm:pt modelId="{213A08BD-8FD8-4EE6-A7EC-BDB8C8C5ED75}" type="pres">
      <dgm:prSet presAssocID="{78C71CE2-F924-4D1C-A42E-F58538AAD5CB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D529F0AC-4CD5-4638-9D7B-DE2F1700EBB2}" type="pres">
      <dgm:prSet presAssocID="{6323C5AC-EFA1-4320-B8CC-46C1C74017DD}" presName="Accent4" presStyleCnt="0"/>
      <dgm:spPr/>
    </dgm:pt>
    <dgm:pt modelId="{C3F6D409-1289-42AB-8E69-83E24956BF62}" type="pres">
      <dgm:prSet presAssocID="{6323C5AC-EFA1-4320-B8CC-46C1C74017DD}" presName="Accent" presStyleLbl="node1" presStyleIdx="3" presStyleCnt="6"/>
      <dgm:spPr/>
    </dgm:pt>
    <dgm:pt modelId="{5487766D-2F8B-4CEB-A215-98F01AB920A9}" type="pres">
      <dgm:prSet presAssocID="{6323C5AC-EFA1-4320-B8CC-46C1C74017DD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4B12DEEA-FB0F-43F9-A28C-4112D2A099F4}" type="pres">
      <dgm:prSet presAssocID="{BB0A94AB-CC39-4570-AEEE-6A52EAE2CA7F}" presName="Accent5" presStyleCnt="0"/>
      <dgm:spPr/>
    </dgm:pt>
    <dgm:pt modelId="{DC30852A-47A2-4BEA-9624-98B5EC4CCE45}" type="pres">
      <dgm:prSet presAssocID="{BB0A94AB-CC39-4570-AEEE-6A52EAE2CA7F}" presName="Accent" presStyleLbl="node1" presStyleIdx="4" presStyleCnt="6"/>
      <dgm:spPr/>
    </dgm:pt>
    <dgm:pt modelId="{5FFECC0C-9FBD-46E0-A95A-F17962CAD953}" type="pres">
      <dgm:prSet presAssocID="{BB0A94AB-CC39-4570-AEEE-6A52EAE2CA7F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6850BCBD-B040-44C1-95A1-31EE9EE1CFE1}" type="pres">
      <dgm:prSet presAssocID="{1406C894-ECA0-4032-B8AD-204844307991}" presName="Accent6" presStyleCnt="0"/>
      <dgm:spPr/>
    </dgm:pt>
    <dgm:pt modelId="{6D156B08-C78F-4CFA-A8D9-C129EB8ABA47}" type="pres">
      <dgm:prSet presAssocID="{1406C894-ECA0-4032-B8AD-204844307991}" presName="Accent" presStyleLbl="node1" presStyleIdx="5" presStyleCnt="6"/>
      <dgm:spPr/>
    </dgm:pt>
    <dgm:pt modelId="{C2B743E4-2600-46B3-9653-14DDF7A7DAA2}" type="pres">
      <dgm:prSet presAssocID="{1406C894-ECA0-4032-B8AD-204844307991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76CAB101-6F5E-4EAD-8A96-5F108D208401}" srcId="{2D81B00A-50BC-4F7E-A475-A8FBCD3D93C0}" destId="{78C71CE2-F924-4D1C-A42E-F58538AAD5CB}" srcOrd="2" destOrd="0" parTransId="{C7D805BA-6B89-491E-AB3C-90A78D76B736}" sibTransId="{9969F5E2-EDAC-4201-A89A-1E138E586EE8}"/>
    <dgm:cxn modelId="{24CC251E-3A9A-4EA8-A419-65A943153853}" srcId="{2D81B00A-50BC-4F7E-A475-A8FBCD3D93C0}" destId="{59F5763B-D4CA-469E-A7E1-21D9F20CBF05}" srcOrd="0" destOrd="0" parTransId="{E536F99B-65C8-4E33-A2B8-A3FF3F6249CF}" sibTransId="{B27ACC52-B2F7-4B63-9EC3-6CCF5EE5BF63}"/>
    <dgm:cxn modelId="{A041DE24-6CA2-4330-B008-CCC135D94995}" type="presOf" srcId="{1406C894-ECA0-4032-B8AD-204844307991}" destId="{C2B743E4-2600-46B3-9653-14DDF7A7DAA2}" srcOrd="0" destOrd="0" presId="urn:microsoft.com/office/officeart/2009/layout/CircleArrowProcess"/>
    <dgm:cxn modelId="{AA437366-24D3-474B-BD12-726882BD123D}" srcId="{2D81B00A-50BC-4F7E-A475-A8FBCD3D93C0}" destId="{6323C5AC-EFA1-4320-B8CC-46C1C74017DD}" srcOrd="3" destOrd="0" parTransId="{6B52B508-057D-4DDF-8F18-4A349CB8B0E9}" sibTransId="{8D9F2188-6698-4F87-AD83-1D938CA3441C}"/>
    <dgm:cxn modelId="{8280204C-A338-4AC8-A9D3-EC12487F69AE}" srcId="{2D81B00A-50BC-4F7E-A475-A8FBCD3D93C0}" destId="{BB0A94AB-CC39-4570-AEEE-6A52EAE2CA7F}" srcOrd="4" destOrd="0" parTransId="{BFD8A5BD-1B14-4E94-A24C-6CE4E99D05C4}" sibTransId="{A7E62DDA-84E6-481D-8615-3684D7612FB9}"/>
    <dgm:cxn modelId="{EDB08480-040B-4348-A1C7-60C395601035}" type="presOf" srcId="{59F5763B-D4CA-469E-A7E1-21D9F20CBF05}" destId="{6A21F776-E10D-4851-BB35-E3A8CC69EE32}" srcOrd="0" destOrd="0" presId="urn:microsoft.com/office/officeart/2009/layout/CircleArrowProcess"/>
    <dgm:cxn modelId="{89732385-DBAE-48F8-9F2D-C9EA8E066A9A}" type="presOf" srcId="{6323C5AC-EFA1-4320-B8CC-46C1C74017DD}" destId="{5487766D-2F8B-4CEB-A215-98F01AB920A9}" srcOrd="0" destOrd="0" presId="urn:microsoft.com/office/officeart/2009/layout/CircleArrowProcess"/>
    <dgm:cxn modelId="{37CCBC8C-3C3F-4DA3-A2CC-531F4FBC1DDD}" type="presOf" srcId="{DA07EED4-3CD4-406F-8800-29966A559D6C}" destId="{C61932D8-2525-4CEF-BA9B-0B97D6B2FFA8}" srcOrd="0" destOrd="0" presId="urn:microsoft.com/office/officeart/2009/layout/CircleArrowProcess"/>
    <dgm:cxn modelId="{1E19FA9C-B64F-47F4-913E-8B6B40458212}" type="presOf" srcId="{2D81B00A-50BC-4F7E-A475-A8FBCD3D93C0}" destId="{C9F78976-375A-4077-99E7-047DCF726AB3}" srcOrd="0" destOrd="0" presId="urn:microsoft.com/office/officeart/2009/layout/CircleArrowProcess"/>
    <dgm:cxn modelId="{5E41429F-6640-4E39-9F72-5043B5EE54E6}" type="presOf" srcId="{BB0A94AB-CC39-4570-AEEE-6A52EAE2CA7F}" destId="{5FFECC0C-9FBD-46E0-A95A-F17962CAD953}" srcOrd="0" destOrd="0" presId="urn:microsoft.com/office/officeart/2009/layout/CircleArrowProcess"/>
    <dgm:cxn modelId="{522421A5-E4D4-4EE6-944D-F6D4557C8F58}" type="presOf" srcId="{78C71CE2-F924-4D1C-A42E-F58538AAD5CB}" destId="{213A08BD-8FD8-4EE6-A7EC-BDB8C8C5ED75}" srcOrd="0" destOrd="0" presId="urn:microsoft.com/office/officeart/2009/layout/CircleArrowProcess"/>
    <dgm:cxn modelId="{690FC4A6-78EC-4D87-AFE1-FED537FA3842}" srcId="{2D81B00A-50BC-4F7E-A475-A8FBCD3D93C0}" destId="{DA07EED4-3CD4-406F-8800-29966A559D6C}" srcOrd="1" destOrd="0" parTransId="{332DC16A-F2F3-4593-9621-497A536A7BCC}" sibTransId="{15B0B1E2-4DF4-4FF6-BB59-860DC550F9FF}"/>
    <dgm:cxn modelId="{8CBA33D2-07C8-433A-9757-7B5253FA9E89}" srcId="{2D81B00A-50BC-4F7E-A475-A8FBCD3D93C0}" destId="{1406C894-ECA0-4032-B8AD-204844307991}" srcOrd="5" destOrd="0" parTransId="{1D1C5E1A-7E59-4E45-829A-DF68C1273941}" sibTransId="{32FCA715-B25D-4F33-9E44-7090FB05B93A}"/>
    <dgm:cxn modelId="{4F3779E1-8649-49D6-953B-01420EA5A3AF}" type="presParOf" srcId="{C9F78976-375A-4077-99E7-047DCF726AB3}" destId="{817AE46C-A03D-47FE-BF31-A6D8BFA844BA}" srcOrd="0" destOrd="0" presId="urn:microsoft.com/office/officeart/2009/layout/CircleArrowProcess"/>
    <dgm:cxn modelId="{911453F0-F5EA-4B18-A873-4D1541ECDCB5}" type="presParOf" srcId="{817AE46C-A03D-47FE-BF31-A6D8BFA844BA}" destId="{1D7CE4F4-B060-4933-B4A2-0F35DE3F4E0B}" srcOrd="0" destOrd="0" presId="urn:microsoft.com/office/officeart/2009/layout/CircleArrowProcess"/>
    <dgm:cxn modelId="{DBB0519C-C385-4F98-976E-77069277CC0F}" type="presParOf" srcId="{C9F78976-375A-4077-99E7-047DCF726AB3}" destId="{6A21F776-E10D-4851-BB35-E3A8CC69EE32}" srcOrd="1" destOrd="0" presId="urn:microsoft.com/office/officeart/2009/layout/CircleArrowProcess"/>
    <dgm:cxn modelId="{A71A6F24-A1D8-4E41-BDFE-7BE8364FA5D7}" type="presParOf" srcId="{C9F78976-375A-4077-99E7-047DCF726AB3}" destId="{EB3FA16D-816A-4C7F-94A0-2F5F376EF43D}" srcOrd="2" destOrd="0" presId="urn:microsoft.com/office/officeart/2009/layout/CircleArrowProcess"/>
    <dgm:cxn modelId="{5A3FA37C-5061-4C01-9233-9F25FB46583A}" type="presParOf" srcId="{EB3FA16D-816A-4C7F-94A0-2F5F376EF43D}" destId="{9A4D1832-8106-4F6E-A08F-88F64B5C00D1}" srcOrd="0" destOrd="0" presId="urn:microsoft.com/office/officeart/2009/layout/CircleArrowProcess"/>
    <dgm:cxn modelId="{CFCAD7B5-75E7-48FA-94CF-46FA2E13C7AE}" type="presParOf" srcId="{C9F78976-375A-4077-99E7-047DCF726AB3}" destId="{C61932D8-2525-4CEF-BA9B-0B97D6B2FFA8}" srcOrd="3" destOrd="0" presId="urn:microsoft.com/office/officeart/2009/layout/CircleArrowProcess"/>
    <dgm:cxn modelId="{FA0048D7-A238-407E-B965-E7BFFAC920AC}" type="presParOf" srcId="{C9F78976-375A-4077-99E7-047DCF726AB3}" destId="{2CE8921A-7F23-494C-8B2D-A2F5F04767BD}" srcOrd="4" destOrd="0" presId="urn:microsoft.com/office/officeart/2009/layout/CircleArrowProcess"/>
    <dgm:cxn modelId="{5D0A3E8C-6DE6-460B-AEE3-13A83CB972E6}" type="presParOf" srcId="{2CE8921A-7F23-494C-8B2D-A2F5F04767BD}" destId="{BCF32303-4903-4783-B96E-9BFE5CAA352F}" srcOrd="0" destOrd="0" presId="urn:microsoft.com/office/officeart/2009/layout/CircleArrowProcess"/>
    <dgm:cxn modelId="{15453C80-9362-4765-AD8D-B3174222EEC6}" type="presParOf" srcId="{C9F78976-375A-4077-99E7-047DCF726AB3}" destId="{213A08BD-8FD8-4EE6-A7EC-BDB8C8C5ED75}" srcOrd="5" destOrd="0" presId="urn:microsoft.com/office/officeart/2009/layout/CircleArrowProcess"/>
    <dgm:cxn modelId="{9A36BE9D-D9E0-437C-9D55-57AB16256CFB}" type="presParOf" srcId="{C9F78976-375A-4077-99E7-047DCF726AB3}" destId="{D529F0AC-4CD5-4638-9D7B-DE2F1700EBB2}" srcOrd="6" destOrd="0" presId="urn:microsoft.com/office/officeart/2009/layout/CircleArrowProcess"/>
    <dgm:cxn modelId="{004CE235-D9D7-429E-9678-9B51775945D5}" type="presParOf" srcId="{D529F0AC-4CD5-4638-9D7B-DE2F1700EBB2}" destId="{C3F6D409-1289-42AB-8E69-83E24956BF62}" srcOrd="0" destOrd="0" presId="urn:microsoft.com/office/officeart/2009/layout/CircleArrowProcess"/>
    <dgm:cxn modelId="{53C172A9-1A1B-4792-92AB-1E1402CFFE81}" type="presParOf" srcId="{C9F78976-375A-4077-99E7-047DCF726AB3}" destId="{5487766D-2F8B-4CEB-A215-98F01AB920A9}" srcOrd="7" destOrd="0" presId="urn:microsoft.com/office/officeart/2009/layout/CircleArrowProcess"/>
    <dgm:cxn modelId="{7611E1BA-0F44-4953-9ABB-C101918698CC}" type="presParOf" srcId="{C9F78976-375A-4077-99E7-047DCF726AB3}" destId="{4B12DEEA-FB0F-43F9-A28C-4112D2A099F4}" srcOrd="8" destOrd="0" presId="urn:microsoft.com/office/officeart/2009/layout/CircleArrowProcess"/>
    <dgm:cxn modelId="{FE618C5A-DFB0-4FDE-91AE-BBA65A3B0687}" type="presParOf" srcId="{4B12DEEA-FB0F-43F9-A28C-4112D2A099F4}" destId="{DC30852A-47A2-4BEA-9624-98B5EC4CCE45}" srcOrd="0" destOrd="0" presId="urn:microsoft.com/office/officeart/2009/layout/CircleArrowProcess"/>
    <dgm:cxn modelId="{F3BE2F51-6CBE-4065-A7FE-5EB3F73BD650}" type="presParOf" srcId="{C9F78976-375A-4077-99E7-047DCF726AB3}" destId="{5FFECC0C-9FBD-46E0-A95A-F17962CAD953}" srcOrd="9" destOrd="0" presId="urn:microsoft.com/office/officeart/2009/layout/CircleArrowProcess"/>
    <dgm:cxn modelId="{1A487273-C511-4722-B3D0-85151AE13C83}" type="presParOf" srcId="{C9F78976-375A-4077-99E7-047DCF726AB3}" destId="{6850BCBD-B040-44C1-95A1-31EE9EE1CFE1}" srcOrd="10" destOrd="0" presId="urn:microsoft.com/office/officeart/2009/layout/CircleArrowProcess"/>
    <dgm:cxn modelId="{89849FFE-AE00-464D-AF0C-2ADF6CA0D031}" type="presParOf" srcId="{6850BCBD-B040-44C1-95A1-31EE9EE1CFE1}" destId="{6D156B08-C78F-4CFA-A8D9-C129EB8ABA47}" srcOrd="0" destOrd="0" presId="urn:microsoft.com/office/officeart/2009/layout/CircleArrowProcess"/>
    <dgm:cxn modelId="{9E51C1EF-9FE0-48EB-8468-F501B6B2EFF4}" type="presParOf" srcId="{C9F78976-375A-4077-99E7-047DCF726AB3}" destId="{C2B743E4-2600-46B3-9653-14DDF7A7DAA2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1B00A-50BC-4F7E-A475-A8FBCD3D93C0}" type="doc">
      <dgm:prSet loTypeId="urn:microsoft.com/office/officeart/2009/layout/CircleArrow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A07EED4-3CD4-406F-8800-29966A559D6C}">
      <dgm:prSet phldrT="[Metin]"/>
      <dgm:spPr/>
      <dgm:t>
        <a:bodyPr/>
        <a:lstStyle/>
        <a:p>
          <a:r>
            <a:rPr lang="tr-TR" dirty="0"/>
            <a:t>Arıtma Tesisleri</a:t>
          </a:r>
        </a:p>
      </dgm:t>
    </dgm:pt>
    <dgm:pt modelId="{332DC16A-F2F3-4593-9621-497A536A7BCC}" type="parTrans" cxnId="{690FC4A6-78EC-4D87-AFE1-FED537FA3842}">
      <dgm:prSet/>
      <dgm:spPr/>
      <dgm:t>
        <a:bodyPr/>
        <a:lstStyle/>
        <a:p>
          <a:endParaRPr lang="tr-TR"/>
        </a:p>
      </dgm:t>
    </dgm:pt>
    <dgm:pt modelId="{15B0B1E2-4DF4-4FF6-BB59-860DC550F9FF}" type="sibTrans" cxnId="{690FC4A6-78EC-4D87-AFE1-FED537FA3842}">
      <dgm:prSet/>
      <dgm:spPr/>
      <dgm:t>
        <a:bodyPr/>
        <a:lstStyle/>
        <a:p>
          <a:endParaRPr lang="tr-TR"/>
        </a:p>
      </dgm:t>
    </dgm:pt>
    <dgm:pt modelId="{78C71CE2-F924-4D1C-A42E-F58538AAD5CB}">
      <dgm:prSet phldrT="[Metin]"/>
      <dgm:spPr/>
      <dgm:t>
        <a:bodyPr/>
        <a:lstStyle/>
        <a:p>
          <a:r>
            <a:rPr lang="tr-TR" dirty="0"/>
            <a:t>Tarımsal üretim tesisleri</a:t>
          </a:r>
        </a:p>
      </dgm:t>
    </dgm:pt>
    <dgm:pt modelId="{C7D805BA-6B89-491E-AB3C-90A78D76B736}" type="parTrans" cxnId="{76CAB101-6F5E-4EAD-8A96-5F108D208401}">
      <dgm:prSet/>
      <dgm:spPr/>
      <dgm:t>
        <a:bodyPr/>
        <a:lstStyle/>
        <a:p>
          <a:endParaRPr lang="tr-TR"/>
        </a:p>
      </dgm:t>
    </dgm:pt>
    <dgm:pt modelId="{9969F5E2-EDAC-4201-A89A-1E138E586EE8}" type="sibTrans" cxnId="{76CAB101-6F5E-4EAD-8A96-5F108D208401}">
      <dgm:prSet/>
      <dgm:spPr/>
      <dgm:t>
        <a:bodyPr/>
        <a:lstStyle/>
        <a:p>
          <a:endParaRPr lang="tr-TR"/>
        </a:p>
      </dgm:t>
    </dgm:pt>
    <dgm:pt modelId="{6323C5AC-EFA1-4320-B8CC-46C1C74017DD}">
      <dgm:prSet phldrT="[Metin]"/>
      <dgm:spPr/>
      <dgm:t>
        <a:bodyPr/>
        <a:lstStyle/>
        <a:p>
          <a:r>
            <a:rPr lang="tr-TR" dirty="0"/>
            <a:t>Limanlar</a:t>
          </a:r>
        </a:p>
      </dgm:t>
    </dgm:pt>
    <dgm:pt modelId="{6B52B508-057D-4DDF-8F18-4A349CB8B0E9}" type="parTrans" cxnId="{AA437366-24D3-474B-BD12-726882BD123D}">
      <dgm:prSet/>
      <dgm:spPr/>
      <dgm:t>
        <a:bodyPr/>
        <a:lstStyle/>
        <a:p>
          <a:endParaRPr lang="tr-TR"/>
        </a:p>
      </dgm:t>
    </dgm:pt>
    <dgm:pt modelId="{8D9F2188-6698-4F87-AD83-1D938CA3441C}" type="sibTrans" cxnId="{AA437366-24D3-474B-BD12-726882BD123D}">
      <dgm:prSet/>
      <dgm:spPr/>
      <dgm:t>
        <a:bodyPr/>
        <a:lstStyle/>
        <a:p>
          <a:endParaRPr lang="tr-TR"/>
        </a:p>
      </dgm:t>
    </dgm:pt>
    <dgm:pt modelId="{BB0A94AB-CC39-4570-AEEE-6A52EAE2CA7F}">
      <dgm:prSet/>
      <dgm:spPr/>
      <dgm:t>
        <a:bodyPr/>
        <a:lstStyle/>
        <a:p>
          <a:r>
            <a:rPr lang="tr-TR" dirty="0"/>
            <a:t>Soğuk Hava Depolama</a:t>
          </a:r>
        </a:p>
      </dgm:t>
    </dgm:pt>
    <dgm:pt modelId="{BFD8A5BD-1B14-4E94-A24C-6CE4E99D05C4}" type="parTrans" cxnId="{8280204C-A338-4AC8-A9D3-EC12487F69AE}">
      <dgm:prSet/>
      <dgm:spPr/>
      <dgm:t>
        <a:bodyPr/>
        <a:lstStyle/>
        <a:p>
          <a:endParaRPr lang="tr-TR"/>
        </a:p>
      </dgm:t>
    </dgm:pt>
    <dgm:pt modelId="{A7E62DDA-84E6-481D-8615-3684D7612FB9}" type="sibTrans" cxnId="{8280204C-A338-4AC8-A9D3-EC12487F69AE}">
      <dgm:prSet/>
      <dgm:spPr/>
      <dgm:t>
        <a:bodyPr/>
        <a:lstStyle/>
        <a:p>
          <a:endParaRPr lang="tr-TR"/>
        </a:p>
      </dgm:t>
    </dgm:pt>
    <dgm:pt modelId="{1406C894-ECA0-4032-B8AD-204844307991}">
      <dgm:prSet/>
      <dgm:spPr/>
      <dgm:t>
        <a:bodyPr/>
        <a:lstStyle/>
        <a:p>
          <a:r>
            <a:rPr lang="tr-TR" dirty="0"/>
            <a:t>Hayvancılık Tesisleri </a:t>
          </a:r>
        </a:p>
      </dgm:t>
    </dgm:pt>
    <dgm:pt modelId="{1D1C5E1A-7E59-4E45-829A-DF68C1273941}" type="parTrans" cxnId="{8CBA33D2-07C8-433A-9757-7B5253FA9E89}">
      <dgm:prSet/>
      <dgm:spPr/>
      <dgm:t>
        <a:bodyPr/>
        <a:lstStyle/>
        <a:p>
          <a:endParaRPr lang="tr-TR"/>
        </a:p>
      </dgm:t>
    </dgm:pt>
    <dgm:pt modelId="{32FCA715-B25D-4F33-9E44-7090FB05B93A}" type="sibTrans" cxnId="{8CBA33D2-07C8-433A-9757-7B5253FA9E89}">
      <dgm:prSet/>
      <dgm:spPr/>
      <dgm:t>
        <a:bodyPr/>
        <a:lstStyle/>
        <a:p>
          <a:endParaRPr lang="tr-TR"/>
        </a:p>
      </dgm:t>
    </dgm:pt>
    <dgm:pt modelId="{C9F78976-375A-4077-99E7-047DCF726AB3}" type="pres">
      <dgm:prSet presAssocID="{2D81B00A-50BC-4F7E-A475-A8FBCD3D93C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9AFD993-D429-49B3-9AD9-D6DBFEB70F9A}" type="pres">
      <dgm:prSet presAssocID="{DA07EED4-3CD4-406F-8800-29966A559D6C}" presName="Accent1" presStyleCnt="0"/>
      <dgm:spPr/>
    </dgm:pt>
    <dgm:pt modelId="{9A4D1832-8106-4F6E-A08F-88F64B5C00D1}" type="pres">
      <dgm:prSet presAssocID="{DA07EED4-3CD4-406F-8800-29966A559D6C}" presName="Accent" presStyleLbl="node1" presStyleIdx="0" presStyleCnt="5"/>
      <dgm:spPr/>
    </dgm:pt>
    <dgm:pt modelId="{4FD7F799-10EC-4C72-A9C9-5D7AA57E429F}" type="pres">
      <dgm:prSet presAssocID="{DA07EED4-3CD4-406F-8800-29966A559D6C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612E2B4C-5106-47BF-90C7-6356444DD173}" type="pres">
      <dgm:prSet presAssocID="{78C71CE2-F924-4D1C-A42E-F58538AAD5CB}" presName="Accent2" presStyleCnt="0"/>
      <dgm:spPr/>
    </dgm:pt>
    <dgm:pt modelId="{BCF32303-4903-4783-B96E-9BFE5CAA352F}" type="pres">
      <dgm:prSet presAssocID="{78C71CE2-F924-4D1C-A42E-F58538AAD5CB}" presName="Accent" presStyleLbl="node1" presStyleIdx="1" presStyleCnt="5"/>
      <dgm:spPr/>
    </dgm:pt>
    <dgm:pt modelId="{B7EA8264-1F80-48FF-92A3-BCFB8B6B309B}" type="pres">
      <dgm:prSet presAssocID="{78C71CE2-F924-4D1C-A42E-F58538AAD5CB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05F01B53-55F4-42EC-B551-3E5FABB5AECB}" type="pres">
      <dgm:prSet presAssocID="{6323C5AC-EFA1-4320-B8CC-46C1C74017DD}" presName="Accent3" presStyleCnt="0"/>
      <dgm:spPr/>
    </dgm:pt>
    <dgm:pt modelId="{C3F6D409-1289-42AB-8E69-83E24956BF62}" type="pres">
      <dgm:prSet presAssocID="{6323C5AC-EFA1-4320-B8CC-46C1C74017DD}" presName="Accent" presStyleLbl="node1" presStyleIdx="2" presStyleCnt="5"/>
      <dgm:spPr/>
    </dgm:pt>
    <dgm:pt modelId="{AFCBC360-B903-4281-8B6E-FBBA0D4ABAF0}" type="pres">
      <dgm:prSet presAssocID="{6323C5AC-EFA1-4320-B8CC-46C1C74017DD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9265072D-DA31-407D-915B-998C1EA017F0}" type="pres">
      <dgm:prSet presAssocID="{BB0A94AB-CC39-4570-AEEE-6A52EAE2CA7F}" presName="Accent4" presStyleCnt="0"/>
      <dgm:spPr/>
    </dgm:pt>
    <dgm:pt modelId="{DC30852A-47A2-4BEA-9624-98B5EC4CCE45}" type="pres">
      <dgm:prSet presAssocID="{BB0A94AB-CC39-4570-AEEE-6A52EAE2CA7F}" presName="Accent" presStyleLbl="node1" presStyleIdx="3" presStyleCnt="5"/>
      <dgm:spPr/>
    </dgm:pt>
    <dgm:pt modelId="{4AEE64C2-AB41-4A1C-805E-503AE3351BD4}" type="pres">
      <dgm:prSet presAssocID="{BB0A94AB-CC39-4570-AEEE-6A52EAE2CA7F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766BE5C3-874C-49B1-88BD-BD1E98E82C5D}" type="pres">
      <dgm:prSet presAssocID="{1406C894-ECA0-4032-B8AD-204844307991}" presName="Accent5" presStyleCnt="0"/>
      <dgm:spPr/>
    </dgm:pt>
    <dgm:pt modelId="{6D156B08-C78F-4CFA-A8D9-C129EB8ABA47}" type="pres">
      <dgm:prSet presAssocID="{1406C894-ECA0-4032-B8AD-204844307991}" presName="Accent" presStyleLbl="node1" presStyleIdx="4" presStyleCnt="5"/>
      <dgm:spPr/>
    </dgm:pt>
    <dgm:pt modelId="{2CE13414-E432-4246-92DA-8202EE5EEB41}" type="pres">
      <dgm:prSet presAssocID="{1406C894-ECA0-4032-B8AD-204844307991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76CAB101-6F5E-4EAD-8A96-5F108D208401}" srcId="{2D81B00A-50BC-4F7E-A475-A8FBCD3D93C0}" destId="{78C71CE2-F924-4D1C-A42E-F58538AAD5CB}" srcOrd="1" destOrd="0" parTransId="{C7D805BA-6B89-491E-AB3C-90A78D76B736}" sibTransId="{9969F5E2-EDAC-4201-A89A-1E138E586EE8}"/>
    <dgm:cxn modelId="{AA437366-24D3-474B-BD12-726882BD123D}" srcId="{2D81B00A-50BC-4F7E-A475-A8FBCD3D93C0}" destId="{6323C5AC-EFA1-4320-B8CC-46C1C74017DD}" srcOrd="2" destOrd="0" parTransId="{6B52B508-057D-4DDF-8F18-4A349CB8B0E9}" sibTransId="{8D9F2188-6698-4F87-AD83-1D938CA3441C}"/>
    <dgm:cxn modelId="{8280204C-A338-4AC8-A9D3-EC12487F69AE}" srcId="{2D81B00A-50BC-4F7E-A475-A8FBCD3D93C0}" destId="{BB0A94AB-CC39-4570-AEEE-6A52EAE2CA7F}" srcOrd="3" destOrd="0" parTransId="{BFD8A5BD-1B14-4E94-A24C-6CE4E99D05C4}" sibTransId="{A7E62DDA-84E6-481D-8615-3684D7612FB9}"/>
    <dgm:cxn modelId="{C859226D-AA3B-4B7F-89EF-E39612D2FDFE}" type="presOf" srcId="{DA07EED4-3CD4-406F-8800-29966A559D6C}" destId="{4FD7F799-10EC-4C72-A9C9-5D7AA57E429F}" srcOrd="0" destOrd="0" presId="urn:microsoft.com/office/officeart/2009/layout/CircleArrowProcess"/>
    <dgm:cxn modelId="{CF20EE6D-20E6-45DA-BB11-E35D6F66F608}" type="presOf" srcId="{1406C894-ECA0-4032-B8AD-204844307991}" destId="{2CE13414-E432-4246-92DA-8202EE5EEB41}" srcOrd="0" destOrd="0" presId="urn:microsoft.com/office/officeart/2009/layout/CircleArrowProcess"/>
    <dgm:cxn modelId="{3B04F54E-DCC5-4CB8-BA37-ACB775BAB488}" type="presOf" srcId="{78C71CE2-F924-4D1C-A42E-F58538AAD5CB}" destId="{B7EA8264-1F80-48FF-92A3-BCFB8B6B309B}" srcOrd="0" destOrd="0" presId="urn:microsoft.com/office/officeart/2009/layout/CircleArrowProcess"/>
    <dgm:cxn modelId="{A2BC576F-0AA0-4AB2-84C1-CB81DE37C6AA}" type="presOf" srcId="{BB0A94AB-CC39-4570-AEEE-6A52EAE2CA7F}" destId="{4AEE64C2-AB41-4A1C-805E-503AE3351BD4}" srcOrd="0" destOrd="0" presId="urn:microsoft.com/office/officeart/2009/layout/CircleArrowProcess"/>
    <dgm:cxn modelId="{B384C58E-38DD-4C69-8592-AB79728A3322}" type="presOf" srcId="{6323C5AC-EFA1-4320-B8CC-46C1C74017DD}" destId="{AFCBC360-B903-4281-8B6E-FBBA0D4ABAF0}" srcOrd="0" destOrd="0" presId="urn:microsoft.com/office/officeart/2009/layout/CircleArrowProcess"/>
    <dgm:cxn modelId="{1E19FA9C-B64F-47F4-913E-8B6B40458212}" type="presOf" srcId="{2D81B00A-50BC-4F7E-A475-A8FBCD3D93C0}" destId="{C9F78976-375A-4077-99E7-047DCF726AB3}" srcOrd="0" destOrd="0" presId="urn:microsoft.com/office/officeart/2009/layout/CircleArrowProcess"/>
    <dgm:cxn modelId="{690FC4A6-78EC-4D87-AFE1-FED537FA3842}" srcId="{2D81B00A-50BC-4F7E-A475-A8FBCD3D93C0}" destId="{DA07EED4-3CD4-406F-8800-29966A559D6C}" srcOrd="0" destOrd="0" parTransId="{332DC16A-F2F3-4593-9621-497A536A7BCC}" sibTransId="{15B0B1E2-4DF4-4FF6-BB59-860DC550F9FF}"/>
    <dgm:cxn modelId="{8CBA33D2-07C8-433A-9757-7B5253FA9E89}" srcId="{2D81B00A-50BC-4F7E-A475-A8FBCD3D93C0}" destId="{1406C894-ECA0-4032-B8AD-204844307991}" srcOrd="4" destOrd="0" parTransId="{1D1C5E1A-7E59-4E45-829A-DF68C1273941}" sibTransId="{32FCA715-B25D-4F33-9E44-7090FB05B93A}"/>
    <dgm:cxn modelId="{D9695FCE-3994-4AD2-BB11-67472ED56FBD}" type="presParOf" srcId="{C9F78976-375A-4077-99E7-047DCF726AB3}" destId="{29AFD993-D429-49B3-9AD9-D6DBFEB70F9A}" srcOrd="0" destOrd="0" presId="urn:microsoft.com/office/officeart/2009/layout/CircleArrowProcess"/>
    <dgm:cxn modelId="{C21BF271-542E-40AE-95F1-1B3CAFE872A1}" type="presParOf" srcId="{29AFD993-D429-49B3-9AD9-D6DBFEB70F9A}" destId="{9A4D1832-8106-4F6E-A08F-88F64B5C00D1}" srcOrd="0" destOrd="0" presId="urn:microsoft.com/office/officeart/2009/layout/CircleArrowProcess"/>
    <dgm:cxn modelId="{A43194C9-B6C1-47F3-BBD4-45CFC4C1F300}" type="presParOf" srcId="{C9F78976-375A-4077-99E7-047DCF726AB3}" destId="{4FD7F799-10EC-4C72-A9C9-5D7AA57E429F}" srcOrd="1" destOrd="0" presId="urn:microsoft.com/office/officeart/2009/layout/CircleArrowProcess"/>
    <dgm:cxn modelId="{740932EC-E849-4808-B142-15E1F2176DA8}" type="presParOf" srcId="{C9F78976-375A-4077-99E7-047DCF726AB3}" destId="{612E2B4C-5106-47BF-90C7-6356444DD173}" srcOrd="2" destOrd="0" presId="urn:microsoft.com/office/officeart/2009/layout/CircleArrowProcess"/>
    <dgm:cxn modelId="{93175FF1-F981-47FF-ACEE-AD194A2CF536}" type="presParOf" srcId="{612E2B4C-5106-47BF-90C7-6356444DD173}" destId="{BCF32303-4903-4783-B96E-9BFE5CAA352F}" srcOrd="0" destOrd="0" presId="urn:microsoft.com/office/officeart/2009/layout/CircleArrowProcess"/>
    <dgm:cxn modelId="{CEACCDBD-34FA-4D70-9A23-2C1DD780A745}" type="presParOf" srcId="{C9F78976-375A-4077-99E7-047DCF726AB3}" destId="{B7EA8264-1F80-48FF-92A3-BCFB8B6B309B}" srcOrd="3" destOrd="0" presId="urn:microsoft.com/office/officeart/2009/layout/CircleArrowProcess"/>
    <dgm:cxn modelId="{FE0953C2-1950-4F45-98B1-33EF64FAAE93}" type="presParOf" srcId="{C9F78976-375A-4077-99E7-047DCF726AB3}" destId="{05F01B53-55F4-42EC-B551-3E5FABB5AECB}" srcOrd="4" destOrd="0" presId="urn:microsoft.com/office/officeart/2009/layout/CircleArrowProcess"/>
    <dgm:cxn modelId="{C5C6E3F7-5589-4EE5-8C69-7F1DAF87B97D}" type="presParOf" srcId="{05F01B53-55F4-42EC-B551-3E5FABB5AECB}" destId="{C3F6D409-1289-42AB-8E69-83E24956BF62}" srcOrd="0" destOrd="0" presId="urn:microsoft.com/office/officeart/2009/layout/CircleArrowProcess"/>
    <dgm:cxn modelId="{1191343C-ED4F-4315-A5F4-FACD8FF1BC73}" type="presParOf" srcId="{C9F78976-375A-4077-99E7-047DCF726AB3}" destId="{AFCBC360-B903-4281-8B6E-FBBA0D4ABAF0}" srcOrd="5" destOrd="0" presId="urn:microsoft.com/office/officeart/2009/layout/CircleArrowProcess"/>
    <dgm:cxn modelId="{3AF2F628-C385-46AF-9F55-35636DB85A92}" type="presParOf" srcId="{C9F78976-375A-4077-99E7-047DCF726AB3}" destId="{9265072D-DA31-407D-915B-998C1EA017F0}" srcOrd="6" destOrd="0" presId="urn:microsoft.com/office/officeart/2009/layout/CircleArrowProcess"/>
    <dgm:cxn modelId="{4E3AF71C-AA18-4DD3-A056-7DC800855BC8}" type="presParOf" srcId="{9265072D-DA31-407D-915B-998C1EA017F0}" destId="{DC30852A-47A2-4BEA-9624-98B5EC4CCE45}" srcOrd="0" destOrd="0" presId="urn:microsoft.com/office/officeart/2009/layout/CircleArrowProcess"/>
    <dgm:cxn modelId="{457A7AED-7672-454E-A409-56330394FF89}" type="presParOf" srcId="{C9F78976-375A-4077-99E7-047DCF726AB3}" destId="{4AEE64C2-AB41-4A1C-805E-503AE3351BD4}" srcOrd="7" destOrd="0" presId="urn:microsoft.com/office/officeart/2009/layout/CircleArrowProcess"/>
    <dgm:cxn modelId="{EAD28615-FB1C-4470-B7DD-84CC56A35AFE}" type="presParOf" srcId="{C9F78976-375A-4077-99E7-047DCF726AB3}" destId="{766BE5C3-874C-49B1-88BD-BD1E98E82C5D}" srcOrd="8" destOrd="0" presId="urn:microsoft.com/office/officeart/2009/layout/CircleArrowProcess"/>
    <dgm:cxn modelId="{CF84D000-29C8-4FC7-A805-85F184E0FF48}" type="presParOf" srcId="{766BE5C3-874C-49B1-88BD-BD1E98E82C5D}" destId="{6D156B08-C78F-4CFA-A8D9-C129EB8ABA47}" srcOrd="0" destOrd="0" presId="urn:microsoft.com/office/officeart/2009/layout/CircleArrowProcess"/>
    <dgm:cxn modelId="{983D22EF-AA4C-4798-AB96-816E0CF76125}" type="presParOf" srcId="{C9F78976-375A-4077-99E7-047DCF726AB3}" destId="{2CE13414-E432-4246-92DA-8202EE5EEB41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1AF880-7AA9-4733-8C4A-B0FB395034A3}" type="doc">
      <dgm:prSet loTypeId="urn:microsoft.com/office/officeart/2005/8/layout/arrow3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70839F9-5475-4421-80A4-7D3C9B45E4B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tr-TR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826.803.093</a:t>
          </a:r>
          <a:r>
            <a:rPr lang="tr-TR" sz="1800" b="1" kern="1200" dirty="0">
              <a:latin typeface="Arial" panose="020B0604020202020204" pitchFamily="34" charset="0"/>
            </a:rPr>
            <a:t>                        </a:t>
          </a:r>
          <a:r>
            <a:rPr lang="tr-TR" sz="1800" kern="1200" dirty="0">
              <a:solidFill>
                <a:schemeClr val="bg1"/>
              </a:solidFill>
              <a:latin typeface="+mn-lt"/>
            </a:rPr>
            <a:t>Parasal Tasarruf</a:t>
          </a:r>
        </a:p>
        <a:p>
          <a:r>
            <a:rPr lang="tr-TR" sz="1800" kern="1200" dirty="0">
              <a:solidFill>
                <a:schemeClr val="bg1"/>
              </a:solidFill>
              <a:latin typeface="+mn-lt"/>
            </a:rPr>
            <a:t>(</a:t>
          </a:r>
          <a:r>
            <a:rPr lang="tr-TR" sz="1800" kern="1200" dirty="0">
              <a:solidFill>
                <a:schemeClr val="bg1"/>
              </a:solidFill>
            </a:rPr>
            <a:t>₺</a:t>
          </a:r>
          <a:r>
            <a:rPr lang="tr-TR" sz="1800" kern="1200" dirty="0">
              <a:solidFill>
                <a:schemeClr val="bg1"/>
              </a:solidFill>
              <a:latin typeface="+mn-lt"/>
            </a:rPr>
            <a:t>)</a:t>
          </a:r>
          <a:endParaRPr lang="en-US" sz="1800" b="1" kern="1200" dirty="0">
            <a:solidFill>
              <a:schemeClr val="bg1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5C1030-A572-44AE-9FBE-0B42BD3317BB}" type="parTrans" cxnId="{16E143A9-FBC9-49B4-8381-3C106E70B107}">
      <dgm:prSet/>
      <dgm:spPr/>
      <dgm:t>
        <a:bodyPr/>
        <a:lstStyle/>
        <a:p>
          <a:endParaRPr lang="en-US"/>
        </a:p>
      </dgm:t>
    </dgm:pt>
    <dgm:pt modelId="{6A136443-468F-411E-912F-3E60DDD55D53}" type="sibTrans" cxnId="{16E143A9-FBC9-49B4-8381-3C106E70B107}">
      <dgm:prSet/>
      <dgm:spPr/>
      <dgm:t>
        <a:bodyPr/>
        <a:lstStyle/>
        <a:p>
          <a:endParaRPr lang="en-US"/>
        </a:p>
      </dgm:t>
    </dgm:pt>
    <dgm:pt modelId="{C2313A82-A849-45A6-8669-0B2344F619E7}">
      <dgm:prSet phldrT="[Text]" custT="1"/>
      <dgm:spPr>
        <a:solidFill>
          <a:schemeClr val="accent4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1800" kern="1200" dirty="0">
              <a:solidFill>
                <a:prstClr val="white"/>
              </a:solidFill>
              <a:latin typeface="Justus oldstyle"/>
              <a:ea typeface="+mn-ea"/>
              <a:cs typeface="+mn-cs"/>
            </a:rPr>
            <a:t>128.074.517 </a:t>
          </a:r>
          <a:r>
            <a:rPr lang="tr-TR" sz="1800" b="1" kern="1200" dirty="0">
              <a:solidFill>
                <a:prstClr val="white"/>
              </a:solidFill>
              <a:latin typeface="Justus oldstyle"/>
              <a:ea typeface="+mn-ea"/>
              <a:cs typeface="+mn-cs"/>
            </a:rPr>
            <a:t> </a:t>
          </a:r>
          <a:r>
            <a:rPr lang="tr-TR" sz="1800" kern="1200" dirty="0">
              <a:solidFill>
                <a:prstClr val="white"/>
              </a:solidFill>
              <a:latin typeface="Justus oldstyle"/>
              <a:ea typeface="+mn-ea"/>
              <a:cs typeface="+mn-cs"/>
            </a:rPr>
            <a:t>                          Kamu Desteği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1800" kern="1200" dirty="0">
              <a:solidFill>
                <a:prstClr val="white"/>
              </a:solidFill>
              <a:latin typeface="Justus oldstyle"/>
              <a:ea typeface="+mn-ea"/>
              <a:cs typeface="+mn-cs"/>
            </a:rPr>
            <a:t> (₺)</a:t>
          </a:r>
          <a:endParaRPr lang="en-US" sz="1800" kern="1200" dirty="0">
            <a:solidFill>
              <a:prstClr val="white"/>
            </a:solidFill>
            <a:latin typeface="Justus oldstyle"/>
            <a:ea typeface="+mn-ea"/>
            <a:cs typeface="+mn-cs"/>
          </a:endParaRPr>
        </a:p>
      </dgm:t>
    </dgm:pt>
    <dgm:pt modelId="{359789CD-3353-4474-8972-8EFDBBD79E21}" type="parTrans" cxnId="{EB3ADAFF-91E7-4B54-BC3E-3183569EFA3D}">
      <dgm:prSet/>
      <dgm:spPr/>
      <dgm:t>
        <a:bodyPr/>
        <a:lstStyle/>
        <a:p>
          <a:endParaRPr lang="en-US"/>
        </a:p>
      </dgm:t>
    </dgm:pt>
    <dgm:pt modelId="{84C27406-EFEE-4134-A0E3-EF5A5484B666}" type="sibTrans" cxnId="{EB3ADAFF-91E7-4B54-BC3E-3183569EFA3D}">
      <dgm:prSet/>
      <dgm:spPr/>
      <dgm:t>
        <a:bodyPr/>
        <a:lstStyle/>
        <a:p>
          <a:endParaRPr lang="en-US"/>
        </a:p>
      </dgm:t>
    </dgm:pt>
    <dgm:pt modelId="{280018B6-BC9A-4E97-87DE-5F4122C427D5}">
      <dgm:prSet/>
      <dgm:spPr/>
      <dgm:t>
        <a:bodyPr/>
        <a:lstStyle/>
        <a:p>
          <a:endParaRPr lang="tr-TR" dirty="0"/>
        </a:p>
      </dgm:t>
    </dgm:pt>
    <dgm:pt modelId="{EB4C3A88-55C3-490B-9FF6-8351D85D46D9}" type="parTrans" cxnId="{037FF9D6-2AC5-4B3E-97CD-DF3A5BCAAB1C}">
      <dgm:prSet/>
      <dgm:spPr/>
      <dgm:t>
        <a:bodyPr/>
        <a:lstStyle/>
        <a:p>
          <a:endParaRPr lang="tr-TR"/>
        </a:p>
      </dgm:t>
    </dgm:pt>
    <dgm:pt modelId="{68DDD983-4FB6-494A-8589-39315E612FCF}" type="sibTrans" cxnId="{037FF9D6-2AC5-4B3E-97CD-DF3A5BCAAB1C}">
      <dgm:prSet/>
      <dgm:spPr/>
      <dgm:t>
        <a:bodyPr/>
        <a:lstStyle/>
        <a:p>
          <a:endParaRPr lang="tr-TR"/>
        </a:p>
      </dgm:t>
    </dgm:pt>
    <dgm:pt modelId="{CEB87C54-06BB-4EC7-A1AB-0F3BB14FBFBD}">
      <dgm:prSet/>
      <dgm:spPr/>
      <dgm:t>
        <a:bodyPr/>
        <a:lstStyle/>
        <a:p>
          <a:endParaRPr lang="tr-TR" dirty="0"/>
        </a:p>
      </dgm:t>
    </dgm:pt>
    <dgm:pt modelId="{D22A8D72-7CCA-421A-B70E-93F3A1A3D106}" type="parTrans" cxnId="{7E71970C-A1D9-445D-9058-B6E79B7B6E8F}">
      <dgm:prSet/>
      <dgm:spPr/>
      <dgm:t>
        <a:bodyPr/>
        <a:lstStyle/>
        <a:p>
          <a:endParaRPr lang="tr-TR"/>
        </a:p>
      </dgm:t>
    </dgm:pt>
    <dgm:pt modelId="{B4E722F5-1C5C-4A8B-B031-251CDA7D125A}" type="sibTrans" cxnId="{7E71970C-A1D9-445D-9058-B6E79B7B6E8F}">
      <dgm:prSet/>
      <dgm:spPr/>
      <dgm:t>
        <a:bodyPr/>
        <a:lstStyle/>
        <a:p>
          <a:endParaRPr lang="tr-TR"/>
        </a:p>
      </dgm:t>
    </dgm:pt>
    <dgm:pt modelId="{F401DECE-2A59-4E19-87F0-B6953BC876E9}" type="pres">
      <dgm:prSet presAssocID="{EF1AF880-7AA9-4733-8C4A-B0FB395034A3}" presName="compositeShape" presStyleCnt="0">
        <dgm:presLayoutVars>
          <dgm:chMax val="2"/>
          <dgm:dir/>
          <dgm:resizeHandles val="exact"/>
        </dgm:presLayoutVars>
      </dgm:prSet>
      <dgm:spPr/>
    </dgm:pt>
    <dgm:pt modelId="{D95217F9-8E07-44AE-B179-5F357091496E}" type="pres">
      <dgm:prSet presAssocID="{EF1AF880-7AA9-4733-8C4A-B0FB395034A3}" presName="divider" presStyleLbl="fgShp" presStyleIdx="0" presStyleCnt="1"/>
      <dgm:spPr/>
    </dgm:pt>
    <dgm:pt modelId="{57F4B1BA-D702-4E04-B093-29608945ACE6}" type="pres">
      <dgm:prSet presAssocID="{970839F9-5475-4421-80A4-7D3C9B45E4B5}" presName="downArrow" presStyleLbl="node1" presStyleIdx="0" presStyleCnt="2" custScaleX="33682" custLinFactNeighborY="8246"/>
      <dgm:spPr/>
    </dgm:pt>
    <dgm:pt modelId="{ACDEFE2E-5C20-46E4-8F3E-B15B207D2CCA}" type="pres">
      <dgm:prSet presAssocID="{970839F9-5475-4421-80A4-7D3C9B45E4B5}" presName="downArrowText" presStyleLbl="revTx" presStyleIdx="0" presStyleCnt="2" custLinFactNeighborX="2646">
        <dgm:presLayoutVars>
          <dgm:bulletEnabled val="1"/>
        </dgm:presLayoutVars>
      </dgm:prSet>
      <dgm:spPr/>
    </dgm:pt>
    <dgm:pt modelId="{8918DA43-AD1C-4FC0-8AD2-6220015981AE}" type="pres">
      <dgm:prSet presAssocID="{C2313A82-A849-45A6-8669-0B2344F619E7}" presName="upArrow" presStyleLbl="node1" presStyleIdx="1" presStyleCnt="2" custScaleX="75018" custScaleY="106672" custLinFactNeighborX="-11328" custLinFactNeighborY="-11097"/>
      <dgm:spPr/>
    </dgm:pt>
    <dgm:pt modelId="{2567B27D-66AE-461A-BAE6-33F3C4E452FE}" type="pres">
      <dgm:prSet presAssocID="{C2313A82-A849-45A6-8669-0B2344F619E7}" presName="upArrowText" presStyleLbl="revTx" presStyleIdx="1" presStyleCnt="2" custScaleX="119376" custLinFactNeighborX="-3780">
        <dgm:presLayoutVars>
          <dgm:bulletEnabled val="1"/>
        </dgm:presLayoutVars>
      </dgm:prSet>
      <dgm:spPr/>
    </dgm:pt>
  </dgm:ptLst>
  <dgm:cxnLst>
    <dgm:cxn modelId="{7E71970C-A1D9-445D-9058-B6E79B7B6E8F}" srcId="{280018B6-BC9A-4E97-87DE-5F4122C427D5}" destId="{CEB87C54-06BB-4EC7-A1AB-0F3BB14FBFBD}" srcOrd="0" destOrd="0" parTransId="{D22A8D72-7CCA-421A-B70E-93F3A1A3D106}" sibTransId="{B4E722F5-1C5C-4A8B-B031-251CDA7D125A}"/>
    <dgm:cxn modelId="{0C86014D-CEEA-4FF9-BC66-C3584D0BC225}" type="presOf" srcId="{EF1AF880-7AA9-4733-8C4A-B0FB395034A3}" destId="{F401DECE-2A59-4E19-87F0-B6953BC876E9}" srcOrd="0" destOrd="0" presId="urn:microsoft.com/office/officeart/2005/8/layout/arrow3"/>
    <dgm:cxn modelId="{16E143A9-FBC9-49B4-8381-3C106E70B107}" srcId="{EF1AF880-7AA9-4733-8C4A-B0FB395034A3}" destId="{970839F9-5475-4421-80A4-7D3C9B45E4B5}" srcOrd="0" destOrd="0" parTransId="{CA5C1030-A572-44AE-9FBE-0B42BD3317BB}" sibTransId="{6A136443-468F-411E-912F-3E60DDD55D53}"/>
    <dgm:cxn modelId="{68CA91BE-CE7D-42DF-9CFC-2E99377970EB}" type="presOf" srcId="{970839F9-5475-4421-80A4-7D3C9B45E4B5}" destId="{ACDEFE2E-5C20-46E4-8F3E-B15B207D2CCA}" srcOrd="0" destOrd="0" presId="urn:microsoft.com/office/officeart/2005/8/layout/arrow3"/>
    <dgm:cxn modelId="{1FA759CE-FB53-4FFD-8722-0F4351C6AD9B}" type="presOf" srcId="{C2313A82-A849-45A6-8669-0B2344F619E7}" destId="{2567B27D-66AE-461A-BAE6-33F3C4E452FE}" srcOrd="0" destOrd="0" presId="urn:microsoft.com/office/officeart/2005/8/layout/arrow3"/>
    <dgm:cxn modelId="{037FF9D6-2AC5-4B3E-97CD-DF3A5BCAAB1C}" srcId="{EF1AF880-7AA9-4733-8C4A-B0FB395034A3}" destId="{280018B6-BC9A-4E97-87DE-5F4122C427D5}" srcOrd="2" destOrd="0" parTransId="{EB4C3A88-55C3-490B-9FF6-8351D85D46D9}" sibTransId="{68DDD983-4FB6-494A-8589-39315E612FCF}"/>
    <dgm:cxn modelId="{EB3ADAFF-91E7-4B54-BC3E-3183569EFA3D}" srcId="{EF1AF880-7AA9-4733-8C4A-B0FB395034A3}" destId="{C2313A82-A849-45A6-8669-0B2344F619E7}" srcOrd="1" destOrd="0" parTransId="{359789CD-3353-4474-8972-8EFDBBD79E21}" sibTransId="{84C27406-EFEE-4134-A0E3-EF5A5484B666}"/>
    <dgm:cxn modelId="{7B85FCE1-AB0B-4D04-A0EF-F6BDD8BF9F5A}" type="presParOf" srcId="{F401DECE-2A59-4E19-87F0-B6953BC876E9}" destId="{D95217F9-8E07-44AE-B179-5F357091496E}" srcOrd="0" destOrd="0" presId="urn:microsoft.com/office/officeart/2005/8/layout/arrow3"/>
    <dgm:cxn modelId="{ECC8E1AB-AEFC-4996-814E-10CAC52974B3}" type="presParOf" srcId="{F401DECE-2A59-4E19-87F0-B6953BC876E9}" destId="{57F4B1BA-D702-4E04-B093-29608945ACE6}" srcOrd="1" destOrd="0" presId="urn:microsoft.com/office/officeart/2005/8/layout/arrow3"/>
    <dgm:cxn modelId="{FE8DE852-B095-480B-9785-7AA726585499}" type="presParOf" srcId="{F401DECE-2A59-4E19-87F0-B6953BC876E9}" destId="{ACDEFE2E-5C20-46E4-8F3E-B15B207D2CCA}" srcOrd="2" destOrd="0" presId="urn:microsoft.com/office/officeart/2005/8/layout/arrow3"/>
    <dgm:cxn modelId="{FF24485C-A40B-4BE4-B813-5484B0F5D6CF}" type="presParOf" srcId="{F401DECE-2A59-4E19-87F0-B6953BC876E9}" destId="{8918DA43-AD1C-4FC0-8AD2-6220015981AE}" srcOrd="3" destOrd="0" presId="urn:microsoft.com/office/officeart/2005/8/layout/arrow3"/>
    <dgm:cxn modelId="{59CAC8E1-6E47-4D98-B9AD-3B9506F0B4B6}" type="presParOf" srcId="{F401DECE-2A59-4E19-87F0-B6953BC876E9}" destId="{2567B27D-66AE-461A-BAE6-33F3C4E452FE}" srcOrd="4" destOrd="0" presId="urn:microsoft.com/office/officeart/2005/8/layout/arrow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CE4F4-B060-4933-B4A2-0F35DE3F4E0B}">
      <dsp:nvSpPr>
        <dsp:cNvPr id="0" name=""/>
        <dsp:cNvSpPr/>
      </dsp:nvSpPr>
      <dsp:spPr>
        <a:xfrm>
          <a:off x="894987" y="0"/>
          <a:ext cx="1424413" cy="142456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21F776-E10D-4851-BB35-E3A8CC69EE32}">
      <dsp:nvSpPr>
        <dsp:cNvPr id="0" name=""/>
        <dsp:cNvSpPr/>
      </dsp:nvSpPr>
      <dsp:spPr>
        <a:xfrm>
          <a:off x="1209475" y="515857"/>
          <a:ext cx="794903" cy="3971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Endüstriyel İşletmeler</a:t>
          </a:r>
        </a:p>
      </dsp:txBody>
      <dsp:txXfrm>
        <a:off x="1209475" y="515857"/>
        <a:ext cx="794903" cy="397188"/>
      </dsp:txXfrm>
    </dsp:sp>
    <dsp:sp modelId="{9A4D1832-8106-4F6E-A08F-88F64B5C00D1}">
      <dsp:nvSpPr>
        <dsp:cNvPr id="0" name=""/>
        <dsp:cNvSpPr/>
      </dsp:nvSpPr>
      <dsp:spPr>
        <a:xfrm>
          <a:off x="499272" y="818760"/>
          <a:ext cx="1424413" cy="142456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1932D8-2525-4CEF-BA9B-0B97D6B2FFA8}">
      <dsp:nvSpPr>
        <dsp:cNvPr id="0" name=""/>
        <dsp:cNvSpPr/>
      </dsp:nvSpPr>
      <dsp:spPr>
        <a:xfrm>
          <a:off x="812156" y="1336243"/>
          <a:ext cx="794903" cy="3971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AVM</a:t>
          </a:r>
        </a:p>
      </dsp:txBody>
      <dsp:txXfrm>
        <a:off x="812156" y="1336243"/>
        <a:ext cx="794903" cy="397188"/>
      </dsp:txXfrm>
    </dsp:sp>
    <dsp:sp modelId="{BCF32303-4903-4783-B96E-9BFE5CAA352F}">
      <dsp:nvSpPr>
        <dsp:cNvPr id="0" name=""/>
        <dsp:cNvSpPr/>
      </dsp:nvSpPr>
      <dsp:spPr>
        <a:xfrm>
          <a:off x="894987" y="1640230"/>
          <a:ext cx="1424413" cy="142456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A08BD-8FD8-4EE6-A7EC-BDB8C8C5ED75}">
      <dsp:nvSpPr>
        <dsp:cNvPr id="0" name=""/>
        <dsp:cNvSpPr/>
      </dsp:nvSpPr>
      <dsp:spPr>
        <a:xfrm>
          <a:off x="1209475" y="2156087"/>
          <a:ext cx="794903" cy="3971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Hastane</a:t>
          </a:r>
        </a:p>
      </dsp:txBody>
      <dsp:txXfrm>
        <a:off x="1209475" y="2156087"/>
        <a:ext cx="794903" cy="397188"/>
      </dsp:txXfrm>
    </dsp:sp>
    <dsp:sp modelId="{C3F6D409-1289-42AB-8E69-83E24956BF62}">
      <dsp:nvSpPr>
        <dsp:cNvPr id="0" name=""/>
        <dsp:cNvSpPr/>
      </dsp:nvSpPr>
      <dsp:spPr>
        <a:xfrm>
          <a:off x="499272" y="2460616"/>
          <a:ext cx="1424413" cy="142456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7766D-2F8B-4CEB-A215-98F01AB920A9}">
      <dsp:nvSpPr>
        <dsp:cNvPr id="0" name=""/>
        <dsp:cNvSpPr/>
      </dsp:nvSpPr>
      <dsp:spPr>
        <a:xfrm>
          <a:off x="812156" y="2976473"/>
          <a:ext cx="794903" cy="3971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Otel</a:t>
          </a:r>
        </a:p>
      </dsp:txBody>
      <dsp:txXfrm>
        <a:off x="812156" y="2976473"/>
        <a:ext cx="794903" cy="397188"/>
      </dsp:txXfrm>
    </dsp:sp>
    <dsp:sp modelId="{DC30852A-47A2-4BEA-9624-98B5EC4CCE45}">
      <dsp:nvSpPr>
        <dsp:cNvPr id="0" name=""/>
        <dsp:cNvSpPr/>
      </dsp:nvSpPr>
      <dsp:spPr>
        <a:xfrm>
          <a:off x="894987" y="3279919"/>
          <a:ext cx="1424413" cy="142456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ECC0C-9FBD-46E0-A95A-F17962CAD953}">
      <dsp:nvSpPr>
        <dsp:cNvPr id="0" name=""/>
        <dsp:cNvSpPr/>
      </dsp:nvSpPr>
      <dsp:spPr>
        <a:xfrm>
          <a:off x="1209475" y="3795776"/>
          <a:ext cx="794903" cy="3971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Ofis </a:t>
          </a:r>
        </a:p>
      </dsp:txBody>
      <dsp:txXfrm>
        <a:off x="1209475" y="3795776"/>
        <a:ext cx="794903" cy="397188"/>
      </dsp:txXfrm>
    </dsp:sp>
    <dsp:sp modelId="{6D156B08-C78F-4CFA-A8D9-C129EB8ABA47}">
      <dsp:nvSpPr>
        <dsp:cNvPr id="0" name=""/>
        <dsp:cNvSpPr/>
      </dsp:nvSpPr>
      <dsp:spPr>
        <a:xfrm>
          <a:off x="600806" y="4194048"/>
          <a:ext cx="1223750" cy="122461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743E4-2600-46B3-9653-14DDF7A7DAA2}">
      <dsp:nvSpPr>
        <dsp:cNvPr id="0" name=""/>
        <dsp:cNvSpPr/>
      </dsp:nvSpPr>
      <dsp:spPr>
        <a:xfrm>
          <a:off x="812156" y="4616162"/>
          <a:ext cx="794903" cy="39718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Mesken</a:t>
          </a:r>
        </a:p>
      </dsp:txBody>
      <dsp:txXfrm>
        <a:off x="812156" y="4616162"/>
        <a:ext cx="794903" cy="397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D1832-8106-4F6E-A08F-88F64B5C00D1}">
      <dsp:nvSpPr>
        <dsp:cNvPr id="0" name=""/>
        <dsp:cNvSpPr/>
      </dsp:nvSpPr>
      <dsp:spPr>
        <a:xfrm>
          <a:off x="866741" y="284042"/>
          <a:ext cx="1502634" cy="15027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D7F799-10EC-4C72-A9C9-5D7AA57E429F}">
      <dsp:nvSpPr>
        <dsp:cNvPr id="0" name=""/>
        <dsp:cNvSpPr/>
      </dsp:nvSpPr>
      <dsp:spPr>
        <a:xfrm>
          <a:off x="1198499" y="828277"/>
          <a:ext cx="838555" cy="41909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Arıtma Tesisleri</a:t>
          </a:r>
        </a:p>
      </dsp:txBody>
      <dsp:txXfrm>
        <a:off x="1198499" y="828277"/>
        <a:ext cx="838555" cy="419090"/>
      </dsp:txXfrm>
    </dsp:sp>
    <dsp:sp modelId="{BCF32303-4903-4783-B96E-9BFE5CAA352F}">
      <dsp:nvSpPr>
        <dsp:cNvPr id="0" name=""/>
        <dsp:cNvSpPr/>
      </dsp:nvSpPr>
      <dsp:spPr>
        <a:xfrm>
          <a:off x="449296" y="1147446"/>
          <a:ext cx="1502634" cy="15027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A8264-1F80-48FF-92A3-BCFB8B6B309B}">
      <dsp:nvSpPr>
        <dsp:cNvPr id="0" name=""/>
        <dsp:cNvSpPr/>
      </dsp:nvSpPr>
      <dsp:spPr>
        <a:xfrm>
          <a:off x="779363" y="1693621"/>
          <a:ext cx="838555" cy="41909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Tarımsal üretim tesisleri</a:t>
          </a:r>
        </a:p>
      </dsp:txBody>
      <dsp:txXfrm>
        <a:off x="779363" y="1693621"/>
        <a:ext cx="838555" cy="419090"/>
      </dsp:txXfrm>
    </dsp:sp>
    <dsp:sp modelId="{C3F6D409-1289-42AB-8E69-83E24956BF62}">
      <dsp:nvSpPr>
        <dsp:cNvPr id="0" name=""/>
        <dsp:cNvSpPr/>
      </dsp:nvSpPr>
      <dsp:spPr>
        <a:xfrm>
          <a:off x="866741" y="2014730"/>
          <a:ext cx="1502634" cy="150271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CBC360-B903-4281-8B6E-FBBA0D4ABAF0}">
      <dsp:nvSpPr>
        <dsp:cNvPr id="0" name=""/>
        <dsp:cNvSpPr/>
      </dsp:nvSpPr>
      <dsp:spPr>
        <a:xfrm>
          <a:off x="1198499" y="2558480"/>
          <a:ext cx="838555" cy="41909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Limanlar</a:t>
          </a:r>
        </a:p>
      </dsp:txBody>
      <dsp:txXfrm>
        <a:off x="1198499" y="2558480"/>
        <a:ext cx="838555" cy="419090"/>
      </dsp:txXfrm>
    </dsp:sp>
    <dsp:sp modelId="{DC30852A-47A2-4BEA-9624-98B5EC4CCE45}">
      <dsp:nvSpPr>
        <dsp:cNvPr id="0" name=""/>
        <dsp:cNvSpPr/>
      </dsp:nvSpPr>
      <dsp:spPr>
        <a:xfrm>
          <a:off x="449296" y="2879588"/>
          <a:ext cx="1502634" cy="15027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EE64C2-AB41-4A1C-805E-503AE3351BD4}">
      <dsp:nvSpPr>
        <dsp:cNvPr id="0" name=""/>
        <dsp:cNvSpPr/>
      </dsp:nvSpPr>
      <dsp:spPr>
        <a:xfrm>
          <a:off x="779363" y="3423824"/>
          <a:ext cx="838555" cy="41909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Soğuk Hava Depolama</a:t>
          </a:r>
        </a:p>
      </dsp:txBody>
      <dsp:txXfrm>
        <a:off x="779363" y="3423824"/>
        <a:ext cx="838555" cy="419090"/>
      </dsp:txXfrm>
    </dsp:sp>
    <dsp:sp modelId="{6D156B08-C78F-4CFA-A8D9-C129EB8ABA47}">
      <dsp:nvSpPr>
        <dsp:cNvPr id="0" name=""/>
        <dsp:cNvSpPr/>
      </dsp:nvSpPr>
      <dsp:spPr>
        <a:xfrm>
          <a:off x="973569" y="3842914"/>
          <a:ext cx="1290952" cy="129170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13414-E432-4246-92DA-8202EE5EEB41}">
      <dsp:nvSpPr>
        <dsp:cNvPr id="0" name=""/>
        <dsp:cNvSpPr/>
      </dsp:nvSpPr>
      <dsp:spPr>
        <a:xfrm>
          <a:off x="1198499" y="4289167"/>
          <a:ext cx="838555" cy="41909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Hayvancılık Tesisleri </a:t>
          </a:r>
        </a:p>
      </dsp:txBody>
      <dsp:txXfrm>
        <a:off x="1198499" y="4289167"/>
        <a:ext cx="838555" cy="419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217F9-8E07-44AE-B179-5F357091496E}">
      <dsp:nvSpPr>
        <dsp:cNvPr id="0" name=""/>
        <dsp:cNvSpPr/>
      </dsp:nvSpPr>
      <dsp:spPr>
        <a:xfrm rot="21300000">
          <a:off x="1094415" y="912260"/>
          <a:ext cx="5238511" cy="458310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F4B1BA-D702-4E04-B093-29608945ACE6}">
      <dsp:nvSpPr>
        <dsp:cNvPr id="0" name=""/>
        <dsp:cNvSpPr/>
      </dsp:nvSpPr>
      <dsp:spPr>
        <a:xfrm>
          <a:off x="1630130" y="189438"/>
          <a:ext cx="750503" cy="913132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DEFE2E-5C20-46E4-8F3E-B15B207D2CCA}">
      <dsp:nvSpPr>
        <dsp:cNvPr id="0" name=""/>
        <dsp:cNvSpPr/>
      </dsp:nvSpPr>
      <dsp:spPr>
        <a:xfrm>
          <a:off x="3999380" y="0"/>
          <a:ext cx="2376749" cy="958789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826.803.093</a:t>
          </a:r>
          <a:r>
            <a:rPr lang="tr-TR" sz="1800" b="1" kern="1200" dirty="0">
              <a:latin typeface="Arial" panose="020B0604020202020204" pitchFamily="34" charset="0"/>
            </a:rPr>
            <a:t>                        </a:t>
          </a:r>
          <a:r>
            <a:rPr lang="tr-TR" sz="1800" kern="1200" dirty="0">
              <a:solidFill>
                <a:schemeClr val="bg1"/>
              </a:solidFill>
              <a:latin typeface="+mn-lt"/>
            </a:rPr>
            <a:t>Parasal Tasarruf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solidFill>
                <a:schemeClr val="bg1"/>
              </a:solidFill>
              <a:latin typeface="+mn-lt"/>
            </a:rPr>
            <a:t>(</a:t>
          </a:r>
          <a:r>
            <a:rPr lang="tr-TR" sz="1800" kern="1200" dirty="0">
              <a:solidFill>
                <a:schemeClr val="bg1"/>
              </a:solidFill>
            </a:rPr>
            <a:t>₺</a:t>
          </a:r>
          <a:r>
            <a:rPr lang="tr-TR" sz="1800" kern="1200" dirty="0">
              <a:solidFill>
                <a:schemeClr val="bg1"/>
              </a:solidFill>
              <a:latin typeface="+mn-lt"/>
            </a:rPr>
            <a:t>)</a:t>
          </a:r>
          <a:endParaRPr lang="en-US" sz="1800" b="1" kern="1200" dirty="0">
            <a:solidFill>
              <a:schemeClr val="bg1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999380" y="0"/>
        <a:ext cx="2376749" cy="958789"/>
      </dsp:txXfrm>
    </dsp:sp>
    <dsp:sp modelId="{8918DA43-AD1C-4FC0-8AD2-6220015981AE}">
      <dsp:nvSpPr>
        <dsp:cNvPr id="0" name=""/>
        <dsp:cNvSpPr/>
      </dsp:nvSpPr>
      <dsp:spPr>
        <a:xfrm>
          <a:off x="4333772" y="1123765"/>
          <a:ext cx="1671553" cy="974057"/>
        </a:xfrm>
        <a:prstGeom prst="upArrow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67B27D-66AE-461A-BAE6-33F3C4E452FE}">
      <dsp:nvSpPr>
        <dsp:cNvPr id="0" name=""/>
        <dsp:cNvSpPr/>
      </dsp:nvSpPr>
      <dsp:spPr>
        <a:xfrm>
          <a:off x="794000" y="1324042"/>
          <a:ext cx="2837268" cy="958789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1800" kern="1200" dirty="0">
              <a:solidFill>
                <a:prstClr val="white"/>
              </a:solidFill>
              <a:latin typeface="Justus oldstyle"/>
              <a:ea typeface="+mn-ea"/>
              <a:cs typeface="+mn-cs"/>
            </a:rPr>
            <a:t>128.074.517 </a:t>
          </a:r>
          <a:r>
            <a:rPr lang="tr-TR" sz="1800" b="1" kern="1200" dirty="0">
              <a:solidFill>
                <a:prstClr val="white"/>
              </a:solidFill>
              <a:latin typeface="Justus oldstyle"/>
              <a:ea typeface="+mn-ea"/>
              <a:cs typeface="+mn-cs"/>
            </a:rPr>
            <a:t> </a:t>
          </a:r>
          <a:r>
            <a:rPr lang="tr-TR" sz="1800" kern="1200" dirty="0">
              <a:solidFill>
                <a:prstClr val="white"/>
              </a:solidFill>
              <a:latin typeface="Justus oldstyle"/>
              <a:ea typeface="+mn-ea"/>
              <a:cs typeface="+mn-cs"/>
            </a:rPr>
            <a:t>                          Kamu Desteği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1800" kern="1200" dirty="0">
              <a:solidFill>
                <a:prstClr val="white"/>
              </a:solidFill>
              <a:latin typeface="Justus oldstyle"/>
              <a:ea typeface="+mn-ea"/>
              <a:cs typeface="+mn-cs"/>
            </a:rPr>
            <a:t> (₺)</a:t>
          </a:r>
          <a:endParaRPr lang="en-US" sz="1800" kern="1200" dirty="0">
            <a:solidFill>
              <a:prstClr val="white"/>
            </a:solidFill>
            <a:latin typeface="Justus oldstyle"/>
            <a:ea typeface="+mn-ea"/>
            <a:cs typeface="+mn-cs"/>
          </a:endParaRPr>
        </a:p>
      </dsp:txBody>
      <dsp:txXfrm>
        <a:off x="794000" y="1324042"/>
        <a:ext cx="2837268" cy="958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77054-762D-44E0-B2B6-B4C58C4A8317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80582-B063-48CE-BD3B-996D67593A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31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A9FCA-91FD-4AD5-AA08-96E2D2837BD7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4571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A9FCA-91FD-4AD5-AA08-96E2D2837BD7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397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70350" cy="22907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A9FCA-91FD-4AD5-AA08-96E2D2837BD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5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70350" cy="22907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A9FCA-91FD-4AD5-AA08-96E2D2837BD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19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0DE9-1A46-4E9D-92D5-96C3350CD17D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128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0DE9-1A46-4E9D-92D5-96C3350CD17D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6145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0DE9-1A46-4E9D-92D5-96C3350CD17D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45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0DE9-1A46-4E9D-92D5-96C3350CD17D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486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0DC-E23F-4A5F-8221-8C2FC3F8A418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8832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0DC-E23F-4A5F-8221-8C2FC3F8A418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021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5BB692-305C-459E-A34E-831872FC6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AF98FF5-24A4-46AD-A0CE-EA14711F6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93952B4-0384-4DD9-A01F-101AB578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4246AA-7C40-428B-A8EE-F575C026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4968F0-EBD8-4A4B-ABFF-14C7D187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80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0F62DC-FEFD-4EE4-849D-F4914F39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649580-EDC5-4A36-91B2-80703B892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37D97B-8974-448C-9CD6-E5A001D6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9E9FD1-8D41-4222-99B7-C0DEA2F1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8F5E98-E997-4B05-8816-8B695031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48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C674F23-6ABE-4B42-9036-86B3AB0AD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20AD79B-2406-43A2-ADDA-1DC5D9786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B27B98-8E42-4868-A8E7-EA50715E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4DD22C-9821-4C85-8087-B6BC1EB9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52535C-439F-49CA-9289-2DF43C00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11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0" y="550528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50529"/>
            <a:ext cx="9396000" cy="286232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360" y="837500"/>
            <a:ext cx="9396000" cy="3877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0"/>
            <a:ext cx="41148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07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1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2" y="311154"/>
            <a:ext cx="342900" cy="365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6F919D3-A0D6-4586-82A8-25A537D2BD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1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074597-BCEF-46A6-B5CF-C1E5C900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757D04-1008-4B33-BF02-BC2479870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D848F1-6B36-44A7-B86F-E7C6BF6E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BF5CAB-E518-4DDC-82D2-6F36FB80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49F1A6-21C7-4049-BCBB-A9A1F0C0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69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CA51B3-0AB5-4AA3-AAB2-2FF47B9A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76A357-4D21-4ECA-9A60-75FAFCD18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90F6C8-52E5-494E-89D4-3D8CF94F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8FD38E-365D-4B68-8CFF-50193E54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791CF6-5FE9-484C-B0E3-89B0D2A7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21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15B04E-BF3A-430F-A0FA-CAB34E5D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67A930-74F5-46CE-9562-264421B3B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DC57DAB-8C1E-4441-B666-7F73617E4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73AA109-5C67-4405-9C7A-0ED9BD5C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6A1A81-8CED-4FC4-96EB-2EAF4028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DFA7C3-3032-4F17-84F0-DE373ED5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94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98E869-6C65-4F46-9E8D-00709433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418AF52-4078-45A6-A50B-504B65029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628179B-7437-4005-86F9-D487CAC0C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2DFC67B-83C5-40E3-AE7B-2FDDA13E4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899AF2D-0DA7-4E76-ABEE-18D0A0031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8DD5707-49B2-47CB-B844-6D9D11BB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26E3555-D68A-4B62-9AE2-370F6557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7DD4372-1558-4630-879C-75468C4A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13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E6B4A45-625F-4430-B6DB-EEAF8CEE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23CCB24-7032-4F5D-BC2C-F26CDB07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9F68363-9602-4727-9408-7F09F4FA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8C03568-8438-4A9A-A4C6-2F241AB7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35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CDDB8A0-B1F7-4E94-8297-7107F7B7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36A7001-F03B-4A98-AD75-BBB5450A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EF895AA-38F1-4336-BE16-56BF44B4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95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BC7A59-E6F9-437F-A8BF-58CD0437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D5AB1D-3D91-4E8F-9934-BF65623FF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680E062-F112-4A60-81F6-585C03B16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D24CC86-1B77-4B31-B380-BFF984FB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F9B12F-8B10-4869-956A-BD7FDC97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54B835F-6A6C-4134-8216-AE9E451C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91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BBDD67-142A-452C-801A-3D12643A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ED21469-8A5E-499A-9957-18ABF7F5C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C264D04-01D9-485E-9587-5CC6B5C74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34343DD-EC87-4742-BBAA-B3A65568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2057A34-CCDD-4237-9F70-22D45806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0C46226-92F8-4BC3-9117-4B262657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51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75106CB-377D-444F-A4E6-0F62FE27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6E4C8C-B60A-4404-989C-E501184B0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80D36C-E229-489D-B573-7678F6B63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D6E8-7549-4998-ADFF-0E485890EB2C}" type="datetimeFigureOut">
              <a:rPr lang="tr-TR" smtClean="0"/>
              <a:t>14.01.2024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C65600-6054-4F91-B41D-E1528FF6A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77EA93-19B9-430C-984F-C19A56A23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4483C-4743-4101-901C-AE68D8DAB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ji.gov.tr/enerji-verimliligi-ve-cevre-dairesi-baskanligi-destekl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vdes.enerji.gov.tr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vdes.enerji.gov.t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267A-8B44-4596-918F-83F90078A6EC}" type="slidenum">
              <a:rPr lang="tr-TR" smtClean="0"/>
              <a:t>1</a:t>
            </a:fld>
            <a:endParaRPr lang="tr-TR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218209" y="1035627"/>
            <a:ext cx="11741727" cy="2598"/>
          </a:xfrm>
          <a:prstGeom prst="line">
            <a:avLst/>
          </a:prstGeom>
          <a:blipFill>
            <a:blip r:embed="rId3">
              <a:lum bright="3000"/>
            </a:blip>
            <a:stretch>
              <a:fillRect/>
            </a:stretch>
          </a:blipFill>
          <a:ln w="57150">
            <a:solidFill>
              <a:srgbClr val="DE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Yuvarlatılmış Çapraz Köşeli Dikdörtgen 9"/>
          <p:cNvSpPr/>
          <p:nvPr/>
        </p:nvSpPr>
        <p:spPr>
          <a:xfrm>
            <a:off x="218206" y="99292"/>
            <a:ext cx="11741727" cy="848734"/>
          </a:xfrm>
          <a:prstGeom prst="round2DiagRect">
            <a:avLst>
              <a:gd name="adj1" fmla="val 45461"/>
              <a:gd name="adj2" fmla="val 0"/>
            </a:avLst>
          </a:prstGeom>
          <a:blipFill>
            <a:blip r:embed="rId3">
              <a:lum bright="3000"/>
            </a:blip>
            <a:stretch>
              <a:fillRect/>
            </a:stretch>
          </a:blipFill>
          <a:ln>
            <a:solidFill>
              <a:srgbClr val="B20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Round Diagonal Corner Rectangle 11"/>
          <p:cNvSpPr/>
          <p:nvPr/>
        </p:nvSpPr>
        <p:spPr>
          <a:xfrm>
            <a:off x="196770" y="5730352"/>
            <a:ext cx="11796063" cy="919697"/>
          </a:xfrm>
          <a:prstGeom prst="round2DiagRect">
            <a:avLst/>
          </a:prstGeom>
          <a:gradFill flip="none" rotWithShape="1">
            <a:gsLst>
              <a:gs pos="45000">
                <a:srgbClr val="FF7474">
                  <a:lumMod val="73000"/>
                  <a:lumOff val="27000"/>
                  <a:alpha val="83000"/>
                </a:srgbClr>
              </a:gs>
              <a:gs pos="29000">
                <a:srgbClr val="C00000">
                  <a:lumMod val="88000"/>
                  <a:lumOff val="12000"/>
                </a:srgbClr>
              </a:gs>
              <a:gs pos="64000">
                <a:srgbClr val="FF000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411" y="5821203"/>
            <a:ext cx="2527977" cy="737993"/>
          </a:xfrm>
          <a:prstGeom prst="rect">
            <a:avLst/>
          </a:prstGeom>
        </p:spPr>
      </p:pic>
      <p:sp>
        <p:nvSpPr>
          <p:cNvPr id="14" name="Round Same Side Corner Rectangle 12"/>
          <p:cNvSpPr/>
          <p:nvPr/>
        </p:nvSpPr>
        <p:spPr>
          <a:xfrm>
            <a:off x="196769" y="5650191"/>
            <a:ext cx="11796063" cy="60502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0" y="1677127"/>
            <a:ext cx="121920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tr-TR" sz="4000" b="1" dirty="0"/>
          </a:p>
          <a:p>
            <a:pPr algn="ctr"/>
            <a:r>
              <a:rPr lang="tr-TR" sz="4000" b="1" dirty="0"/>
              <a:t>ENERJİ VERİMLİLİĞİ DESTEKLERİ</a:t>
            </a:r>
          </a:p>
          <a:p>
            <a:pPr algn="ctr"/>
            <a:endParaRPr lang="tr-TR" sz="2400" dirty="0"/>
          </a:p>
          <a:p>
            <a:pPr algn="ctr"/>
            <a:endParaRPr lang="tr-TR" sz="2400" dirty="0"/>
          </a:p>
          <a:p>
            <a:pPr algn="ctr"/>
            <a:endParaRPr lang="tr-TR" sz="2400" dirty="0"/>
          </a:p>
          <a:p>
            <a:pPr algn="ctr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5813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>
            <a:extLst>
              <a:ext uri="{FF2B5EF4-FFF2-40B4-BE49-F238E27FC236}">
                <a16:creationId xmlns:a16="http://schemas.microsoft.com/office/drawing/2014/main" id="{B80FF46A-C629-4C31-8DFC-5E0FC97CE908}"/>
              </a:ext>
            </a:extLst>
          </p:cNvPr>
          <p:cNvGrpSpPr/>
          <p:nvPr/>
        </p:nvGrpSpPr>
        <p:grpSpPr>
          <a:xfrm>
            <a:off x="308844" y="1131720"/>
            <a:ext cx="5930704" cy="2461310"/>
            <a:chOff x="1191966" y="1892997"/>
            <a:chExt cx="5754190" cy="2461310"/>
          </a:xfrm>
        </p:grpSpPr>
        <p:sp>
          <p:nvSpPr>
            <p:cNvPr id="2" name="Metin kutusu 1"/>
            <p:cNvSpPr txBox="1"/>
            <p:nvPr/>
          </p:nvSpPr>
          <p:spPr>
            <a:xfrm>
              <a:off x="2263394" y="1892997"/>
              <a:ext cx="25059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spc="40" dirty="0">
                  <a:solidFill>
                    <a:schemeClr val="bg1">
                      <a:lumMod val="50000"/>
                    </a:schemeClr>
                  </a:solidFill>
                </a:rPr>
                <a:t>BAŞVURU KRİTERLERİ</a:t>
              </a:r>
            </a:p>
          </p:txBody>
        </p:sp>
        <p:sp>
          <p:nvSpPr>
            <p:cNvPr id="30" name="TextBox 67">
              <a:extLst>
                <a:ext uri="{FF2B5EF4-FFF2-40B4-BE49-F238E27FC236}">
                  <a16:creationId xmlns:a16="http://schemas.microsoft.com/office/drawing/2014/main" id="{69688BB4-0969-4614-8F2C-FD083A0DAA96}"/>
                </a:ext>
              </a:extLst>
            </p:cNvPr>
            <p:cNvSpPr txBox="1"/>
            <p:nvPr/>
          </p:nvSpPr>
          <p:spPr>
            <a:xfrm>
              <a:off x="1191966" y="2384537"/>
              <a:ext cx="5754190" cy="1969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tr-TR" sz="1400" b="1" spc="40" dirty="0">
                  <a:solidFill>
                    <a:schemeClr val="bg1">
                      <a:lumMod val="50000"/>
                    </a:schemeClr>
                  </a:solidFill>
                </a:rPr>
                <a:t>Yıllık enerji tüketimleri </a:t>
              </a:r>
              <a:r>
                <a:rPr lang="tr-TR" sz="1400" b="1" u="sng" spc="40" dirty="0">
                  <a:solidFill>
                    <a:srgbClr val="FF0000"/>
                  </a:solidFill>
                </a:rPr>
                <a:t>500 TEP ve üzeri</a:t>
              </a:r>
              <a:r>
                <a:rPr lang="tr-TR" sz="1400" b="1" spc="40" dirty="0">
                  <a:solidFill>
                    <a:schemeClr val="bg1">
                      <a:lumMod val="50000"/>
                    </a:schemeClr>
                  </a:solidFill>
                </a:rPr>
                <a:t>  </a:t>
              </a:r>
              <a:r>
                <a:rPr lang="tr-TR" sz="1400" b="1" spc="40" dirty="0">
                  <a:solidFill>
                    <a:srgbClr val="FF0000"/>
                  </a:solidFill>
                </a:rPr>
                <a:t>imalat sanayi tesisleri</a:t>
              </a:r>
              <a:r>
                <a:rPr lang="tr-TR" sz="1400" b="1" spc="40" dirty="0">
                  <a:solidFill>
                    <a:schemeClr val="bg1">
                      <a:lumMod val="50000"/>
                    </a:schemeClr>
                  </a:solidFill>
                </a:rPr>
                <a:t>;</a:t>
              </a:r>
            </a:p>
            <a:p>
              <a:pPr algn="just"/>
              <a:endParaRPr lang="tr-TR" sz="1400" b="1" spc="4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sz="1400" dirty="0">
                  <a:solidFill>
                    <a:prstClr val="white">
                      <a:lumMod val="50000"/>
                    </a:prstClr>
                  </a:solidFill>
                </a:rPr>
                <a:t>Mevcut duruma göre </a:t>
              </a:r>
              <a:r>
                <a:rPr lang="tr-TR" sz="1400" b="1" dirty="0">
                  <a:solidFill>
                    <a:srgbClr val="FF0000"/>
                  </a:solidFill>
                </a:rPr>
                <a:t>en az yüzde on beş</a:t>
              </a:r>
              <a:r>
                <a:rPr lang="tr-TR" sz="1400" dirty="0">
                  <a:solidFill>
                    <a:prstClr val="white">
                      <a:lumMod val="50000"/>
                    </a:prstClr>
                  </a:solidFill>
                </a:rPr>
                <a:t> enerji tasarrufu sağlama</a:t>
              </a:r>
            </a:p>
            <a:p>
              <a:pPr algn="just">
                <a:spcAft>
                  <a:spcPts val="600"/>
                </a:spcAft>
              </a:pPr>
              <a:r>
                <a:rPr lang="tr-TR" sz="1400" dirty="0">
                  <a:solidFill>
                    <a:prstClr val="white">
                      <a:lumMod val="50000"/>
                    </a:prstClr>
                  </a:solidFill>
                </a:rPr>
                <a:t>      (</a:t>
              </a:r>
              <a:r>
                <a:rPr lang="tr-TR" sz="1400" i="1" dirty="0">
                  <a:solidFill>
                    <a:srgbClr val="FF0000"/>
                  </a:solidFill>
                </a:rPr>
                <a:t>değişiklik 21/08/2020 tarihli 2846 sayılı CK</a:t>
              </a:r>
              <a:r>
                <a:rPr lang="tr-TR" sz="1400" dirty="0">
                  <a:solidFill>
                    <a:prstClr val="white">
                      <a:lumMod val="50000"/>
                    </a:prstClr>
                  </a:solidFill>
                </a:rPr>
                <a:t>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sz="1400" dirty="0">
                  <a:solidFill>
                    <a:prstClr val="white">
                      <a:lumMod val="50000"/>
                    </a:prstClr>
                  </a:solidFill>
                </a:rPr>
                <a:t>Bakanlık veri tabanına (EVDES) kayıtlı olma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sz="1400" dirty="0">
                  <a:solidFill>
                    <a:prstClr val="white">
                      <a:lumMod val="50000"/>
                    </a:prstClr>
                  </a:solidFill>
                </a:rPr>
                <a:t>Enerji yöneticisi görevlendirme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sz="1400" spc="40" dirty="0">
                  <a:solidFill>
                    <a:schemeClr val="bg1">
                      <a:lumMod val="50000"/>
                    </a:schemeClr>
                  </a:solidFill>
                </a:rPr>
                <a:t>ISO 50001 Enerji Yönetimi Standardı Belgesine sahip olma</a:t>
              </a:r>
            </a:p>
            <a:p>
              <a:pPr algn="just"/>
              <a:endParaRPr lang="tr-TR" sz="1100" spc="4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just"/>
              <a:r>
                <a:rPr lang="tr-TR" sz="1400" spc="40" dirty="0">
                  <a:solidFill>
                    <a:schemeClr val="bg1">
                      <a:lumMod val="50000"/>
                    </a:schemeClr>
                  </a:solidFill>
                </a:rPr>
                <a:t>şartlarını sağlamak kaydı ile başvuruda bulunabilirler.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193039" y="4419273"/>
            <a:ext cx="7927312" cy="600164"/>
            <a:chOff x="700300" y="4826885"/>
            <a:chExt cx="9144058" cy="600164"/>
          </a:xfrm>
        </p:grpSpPr>
        <p:sp>
          <p:nvSpPr>
            <p:cNvPr id="14" name="Dikdörtgen 13"/>
            <p:cNvSpPr/>
            <p:nvPr/>
          </p:nvSpPr>
          <p:spPr>
            <a:xfrm>
              <a:off x="1307974" y="4826885"/>
              <a:ext cx="8536384" cy="60016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just"/>
              <a:r>
                <a:rPr lang="tr-TR" sz="1100" dirty="0">
                  <a:solidFill>
                    <a:prstClr val="white">
                      <a:lumMod val="50000"/>
                    </a:prstClr>
                  </a:solidFill>
                </a:rPr>
                <a:t>Proje başvuru dosyası</a:t>
              </a:r>
              <a:r>
                <a:rPr lang="tr-TR" sz="1100" dirty="0">
                  <a:solidFill>
                    <a:prstClr val="white">
                      <a:lumMod val="50000"/>
                    </a:prst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; </a:t>
              </a:r>
              <a:r>
                <a:rPr lang="tr-TR" sz="1100" dirty="0">
                  <a:solidFill>
                    <a:srgbClr val="0070C0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https://enerji.gov.tr/enerji-verimliligi-ve-cevre-dairesi-baskanligi-destekler</a:t>
              </a:r>
              <a:r>
                <a:rPr lang="tr-TR" sz="1100" dirty="0">
                  <a:solidFill>
                    <a:srgbClr val="0070C0"/>
                  </a:solidFill>
                </a:rPr>
                <a:t> </a:t>
              </a:r>
              <a:r>
                <a:rPr lang="tr-TR" sz="1100" dirty="0">
                  <a:solidFill>
                    <a:prstClr val="white">
                      <a:lumMod val="50000"/>
                    </a:prstClr>
                  </a:solidFill>
                </a:rPr>
                <a:t>adresinde verilen “</a:t>
              </a:r>
              <a:r>
                <a:rPr lang="tr-TR" sz="1100" b="1" dirty="0">
                  <a:solidFill>
                    <a:srgbClr val="FF0000"/>
                  </a:solidFill>
                </a:rPr>
                <a:t>Öncelikli Yatırım Konuları Kapsamında Enerji Verimliliği Yatırım Projelerinin Değerlendirme Usul ve Esaslarına İlişkin Kılavuz</a:t>
              </a:r>
              <a:r>
                <a:rPr lang="tr-TR" sz="1100" dirty="0">
                  <a:solidFill>
                    <a:prstClr val="white">
                      <a:lumMod val="50000"/>
                    </a:prstClr>
                  </a:solidFill>
                </a:rPr>
                <a:t>” hükümlerine göre hazırlanır.</a:t>
              </a:r>
            </a:p>
          </p:txBody>
        </p:sp>
        <p:sp>
          <p:nvSpPr>
            <p:cNvPr id="15" name="วงรี 497"/>
            <p:cNvSpPr/>
            <p:nvPr/>
          </p:nvSpPr>
          <p:spPr>
            <a:xfrm>
              <a:off x="700300" y="4910912"/>
              <a:ext cx="495814" cy="45735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dirty="0"/>
            </a:p>
          </p:txBody>
        </p:sp>
        <p:sp>
          <p:nvSpPr>
            <p:cNvPr id="16" name="Freeform 33"/>
            <p:cNvSpPr>
              <a:spLocks noChangeArrowheads="1"/>
            </p:cNvSpPr>
            <p:nvPr/>
          </p:nvSpPr>
          <p:spPr bwMode="auto">
            <a:xfrm>
              <a:off x="803570" y="5003972"/>
              <a:ext cx="281893" cy="273566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7145" tIns="8573" rIns="17145" bIns="8573" anchor="ctr"/>
            <a:lstStyle/>
            <a:p>
              <a:pPr>
                <a:defRPr/>
              </a:pPr>
              <a:endParaRPr lang="en-US" sz="1400" dirty="0"/>
            </a:p>
          </p:txBody>
        </p:sp>
      </p:grpSp>
      <p:sp>
        <p:nvSpPr>
          <p:cNvPr id="34" name="Yuvarlatılmış Çapraz Köşeli Dikdörtgen 33"/>
          <p:cNvSpPr/>
          <p:nvPr/>
        </p:nvSpPr>
        <p:spPr>
          <a:xfrm>
            <a:off x="218206" y="99292"/>
            <a:ext cx="11741727" cy="848734"/>
          </a:xfrm>
          <a:prstGeom prst="round2DiagRect">
            <a:avLst>
              <a:gd name="adj1" fmla="val 45461"/>
              <a:gd name="adj2" fmla="val 0"/>
            </a:avLst>
          </a:prstGeom>
          <a:blipFill>
            <a:blip r:embed="rId4">
              <a:lum bright="3000"/>
            </a:blip>
            <a:stretch>
              <a:fillRect/>
            </a:stretch>
          </a:blipFill>
          <a:ln>
            <a:solidFill>
              <a:srgbClr val="B20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Unvan 1"/>
          <p:cNvSpPr txBox="1">
            <a:spLocks/>
          </p:cNvSpPr>
          <p:nvPr/>
        </p:nvSpPr>
        <p:spPr>
          <a:xfrm>
            <a:off x="594594" y="221530"/>
            <a:ext cx="10515600" cy="66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5.Bölge Enerji Verimliliği Destekleri (Teknik Rapor Hazırlama)</a:t>
            </a:r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9A215B06-3C8A-460C-9B4A-FDC5E2A4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129" y="1070264"/>
            <a:ext cx="3611873" cy="3175176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9B707E11-A9A9-4ED8-9539-68F56404B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910" y="3198669"/>
            <a:ext cx="3680740" cy="3659331"/>
          </a:xfrm>
          <a:prstGeom prst="rect">
            <a:avLst/>
          </a:prstGeom>
        </p:spPr>
      </p:pic>
      <p:grpSp>
        <p:nvGrpSpPr>
          <p:cNvPr id="20" name="Grup 19">
            <a:extLst>
              <a:ext uri="{FF2B5EF4-FFF2-40B4-BE49-F238E27FC236}">
                <a16:creationId xmlns:a16="http://schemas.microsoft.com/office/drawing/2014/main" id="{3B7D7202-F105-4638-A195-53F641A0391E}"/>
              </a:ext>
            </a:extLst>
          </p:cNvPr>
          <p:cNvGrpSpPr/>
          <p:nvPr/>
        </p:nvGrpSpPr>
        <p:grpSpPr>
          <a:xfrm>
            <a:off x="11470434" y="6238875"/>
            <a:ext cx="571641" cy="404182"/>
            <a:chOff x="10946566" y="6072297"/>
            <a:chExt cx="733559" cy="5707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F4FC6C6-3A04-4E9C-896B-6726052CE3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240" y="6072297"/>
              <a:ext cx="570760" cy="570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62148ABB-237C-4023-8EA9-65F6824F054B}"/>
                </a:ext>
              </a:extLst>
            </p:cNvPr>
            <p:cNvSpPr txBox="1"/>
            <p:nvPr/>
          </p:nvSpPr>
          <p:spPr>
            <a:xfrm>
              <a:off x="10946566" y="6174167"/>
              <a:ext cx="733559" cy="326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8934E8A8-1004-4322-BFC5-88780F0F0BE2}" type="slidenum">
                <a:rPr lang="id-ID" sz="1400">
                  <a:solidFill>
                    <a:schemeClr val="bg1"/>
                  </a:solidFill>
                  <a:latin typeface="Lato" pitchFamily="34" charset="0"/>
                </a:rPr>
                <a:t>10</a:t>
              </a:fld>
              <a:endParaRPr lang="en-US" sz="14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BDB95CF5-E603-4E3B-AB61-E3F538004B11}"/>
              </a:ext>
            </a:extLst>
          </p:cNvPr>
          <p:cNvGrpSpPr/>
          <p:nvPr/>
        </p:nvGrpSpPr>
        <p:grpSpPr>
          <a:xfrm>
            <a:off x="210712" y="5158664"/>
            <a:ext cx="7927312" cy="600164"/>
            <a:chOff x="700300" y="4826885"/>
            <a:chExt cx="9144058" cy="600164"/>
          </a:xfrm>
        </p:grpSpPr>
        <p:sp>
          <p:nvSpPr>
            <p:cNvPr id="18" name="Dikdörtgen 17">
              <a:extLst>
                <a:ext uri="{FF2B5EF4-FFF2-40B4-BE49-F238E27FC236}">
                  <a16:creationId xmlns:a16="http://schemas.microsoft.com/office/drawing/2014/main" id="{9B40AEC9-B636-455D-A9AC-FC81F6FF063D}"/>
                </a:ext>
              </a:extLst>
            </p:cNvPr>
            <p:cNvSpPr/>
            <p:nvPr/>
          </p:nvSpPr>
          <p:spPr>
            <a:xfrm>
              <a:off x="1307974" y="4826885"/>
              <a:ext cx="8536384" cy="60016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just"/>
              <a:r>
                <a:rPr lang="tr-TR" sz="1100" dirty="0">
                  <a:solidFill>
                    <a:prstClr val="white">
                      <a:lumMod val="50000"/>
                    </a:prstClr>
                  </a:solidFill>
                </a:rPr>
                <a:t>Yatırımın ilk başvurusu; </a:t>
              </a:r>
              <a:r>
                <a:rPr lang="tr-TR" sz="1100" dirty="0">
                  <a:solidFill>
                    <a:srgbClr val="FF0000"/>
                  </a:solidFill>
                </a:rPr>
                <a:t>Sanayi ve Teknoloji Bakanlığı Teşvik Uygulama ve Yabancı Sermaye Genel Müdürlüğüne </a:t>
              </a:r>
              <a:r>
                <a:rPr lang="tr-TR" sz="1100" dirty="0">
                  <a:solidFill>
                    <a:prstClr val="white">
                      <a:lumMod val="50000"/>
                    </a:prstClr>
                  </a:solidFill>
                </a:rPr>
                <a:t>yapılmaktadır. Proje dosyası alımı yapılacak ekipman listesiyle beraber teknik inceleme için Enerji ve Tabii Kaynaklar Bakanlığına gönderilmektedir.</a:t>
              </a:r>
            </a:p>
          </p:txBody>
        </p:sp>
        <p:sp>
          <p:nvSpPr>
            <p:cNvPr id="19" name="วงรี 497">
              <a:extLst>
                <a:ext uri="{FF2B5EF4-FFF2-40B4-BE49-F238E27FC236}">
                  <a16:creationId xmlns:a16="http://schemas.microsoft.com/office/drawing/2014/main" id="{38E3B5D2-2947-4B1D-A4B0-DBA9C3C2682B}"/>
                </a:ext>
              </a:extLst>
            </p:cNvPr>
            <p:cNvSpPr/>
            <p:nvPr/>
          </p:nvSpPr>
          <p:spPr>
            <a:xfrm>
              <a:off x="700300" y="4910912"/>
              <a:ext cx="495814" cy="45735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dirty="0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A2141F10-3A4E-47B2-8060-922F4906D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570" y="5003972"/>
              <a:ext cx="281893" cy="273566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7145" tIns="8573" rIns="17145" bIns="8573" anchor="ctr"/>
            <a:lstStyle/>
            <a:p>
              <a:pPr>
                <a:defRPr/>
              </a:pPr>
              <a:endParaRPr lang="en-US" sz="1400" dirty="0"/>
            </a:p>
          </p:txBody>
        </p:sp>
      </p:grpSp>
      <p:grpSp>
        <p:nvGrpSpPr>
          <p:cNvPr id="24" name="Grup 23">
            <a:extLst>
              <a:ext uri="{FF2B5EF4-FFF2-40B4-BE49-F238E27FC236}">
                <a16:creationId xmlns:a16="http://schemas.microsoft.com/office/drawing/2014/main" id="{FC60F3D1-EA06-4A36-A263-BBE2038DB31E}"/>
              </a:ext>
            </a:extLst>
          </p:cNvPr>
          <p:cNvGrpSpPr/>
          <p:nvPr/>
        </p:nvGrpSpPr>
        <p:grpSpPr>
          <a:xfrm>
            <a:off x="187976" y="5901932"/>
            <a:ext cx="7927312" cy="664926"/>
            <a:chOff x="700300" y="4794505"/>
            <a:chExt cx="9144058" cy="664926"/>
          </a:xfrm>
        </p:grpSpPr>
        <p:sp>
          <p:nvSpPr>
            <p:cNvPr id="27" name="Dikdörtgen 26">
              <a:extLst>
                <a:ext uri="{FF2B5EF4-FFF2-40B4-BE49-F238E27FC236}">
                  <a16:creationId xmlns:a16="http://schemas.microsoft.com/office/drawing/2014/main" id="{6184C780-A98D-42BE-9938-2F776819D6A6}"/>
                </a:ext>
              </a:extLst>
            </p:cNvPr>
            <p:cNvSpPr/>
            <p:nvPr/>
          </p:nvSpPr>
          <p:spPr>
            <a:xfrm>
              <a:off x="1307974" y="4794505"/>
              <a:ext cx="8536384" cy="66492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  <a:tabLst>
                  <a:tab pos="180340" algn="l"/>
                </a:tabLst>
              </a:pPr>
              <a:r>
                <a:rPr lang="tr-TR" sz="1100" dirty="0">
                  <a:solidFill>
                    <a:prstClr val="white">
                      <a:lumMod val="50000"/>
                    </a:prstClr>
                  </a:solidFill>
                </a:rPr>
                <a:t>Enerji ve Tabii Kaynaklar Bakanlığı; teknik inceleme sonrası enerji verimliliği kriterlerini karşılama durumuna ilişkin olumlu yada olumsuz </a:t>
              </a:r>
              <a:r>
                <a:rPr lang="tr-TR" sz="1100" b="1" dirty="0">
                  <a:solidFill>
                    <a:srgbClr val="FF0000"/>
                  </a:solidFill>
                </a:rPr>
                <a:t>enerji verimliliği raporu</a:t>
              </a:r>
              <a:r>
                <a:rPr lang="tr-TR" sz="1100" dirty="0">
                  <a:solidFill>
                    <a:srgbClr val="FF0000"/>
                  </a:solidFill>
                </a:rPr>
                <a:t> </a:t>
              </a:r>
              <a:r>
                <a:rPr lang="tr-TR" sz="1100" dirty="0">
                  <a:solidFill>
                    <a:prstClr val="white">
                      <a:lumMod val="50000"/>
                    </a:prstClr>
                  </a:solidFill>
                </a:rPr>
                <a:t>hazırlar ve Sanayi ve Teknoloji Bakanlığı Teşvik Uygulama ve Yabancı Sermaye Genel Müdürlüğüne gönderir.</a:t>
              </a:r>
            </a:p>
          </p:txBody>
        </p:sp>
        <p:sp>
          <p:nvSpPr>
            <p:cNvPr id="28" name="วงรี 497">
              <a:extLst>
                <a:ext uri="{FF2B5EF4-FFF2-40B4-BE49-F238E27FC236}">
                  <a16:creationId xmlns:a16="http://schemas.microsoft.com/office/drawing/2014/main" id="{615D778E-7EFD-440B-BCB0-55D820600F65}"/>
                </a:ext>
              </a:extLst>
            </p:cNvPr>
            <p:cNvSpPr/>
            <p:nvPr/>
          </p:nvSpPr>
          <p:spPr>
            <a:xfrm>
              <a:off x="700300" y="4910912"/>
              <a:ext cx="495814" cy="45735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dirty="0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66B75CCA-325D-40E9-8FCA-A0BFFB2BC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570" y="5003972"/>
              <a:ext cx="281893" cy="273566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7145" tIns="8573" rIns="17145" bIns="8573" anchor="ctr"/>
            <a:lstStyle/>
            <a:p>
              <a:pPr>
                <a:defRPr/>
              </a:pP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626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1242832" y="6275251"/>
            <a:ext cx="407686" cy="40768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177545" y="6348718"/>
            <a:ext cx="523971" cy="2598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>
                <a:solidFill>
                  <a:schemeClr val="bg1"/>
                </a:solidFill>
                <a:latin typeface="Lato" pitchFamily="34" charset="0"/>
              </a:rPr>
              <a:t>11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graphicFrame>
        <p:nvGraphicFramePr>
          <p:cNvPr id="17" name="Tablo 16">
            <a:extLst>
              <a:ext uri="{FF2B5EF4-FFF2-40B4-BE49-F238E27FC236}">
                <a16:creationId xmlns:a16="http://schemas.microsoft.com/office/drawing/2014/main" id="{08CC750D-229B-42A0-A785-DE9A90F15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32897"/>
              </p:ext>
            </p:extLst>
          </p:nvPr>
        </p:nvGraphicFramePr>
        <p:xfrm>
          <a:off x="661466" y="948026"/>
          <a:ext cx="10299504" cy="5848723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953781300"/>
                    </a:ext>
                  </a:extLst>
                </a:gridCol>
                <a:gridCol w="883534">
                  <a:extLst>
                    <a:ext uri="{9D8B030D-6E8A-4147-A177-3AD203B41FA5}">
                      <a16:colId xmlns:a16="http://schemas.microsoft.com/office/drawing/2014/main" val="3719928534"/>
                    </a:ext>
                  </a:extLst>
                </a:gridCol>
                <a:gridCol w="3548489">
                  <a:extLst>
                    <a:ext uri="{9D8B030D-6E8A-4147-A177-3AD203B41FA5}">
                      <a16:colId xmlns:a16="http://schemas.microsoft.com/office/drawing/2014/main" val="4118661579"/>
                    </a:ext>
                  </a:extLst>
                </a:gridCol>
                <a:gridCol w="1484782">
                  <a:extLst>
                    <a:ext uri="{9D8B030D-6E8A-4147-A177-3AD203B41FA5}">
                      <a16:colId xmlns:a16="http://schemas.microsoft.com/office/drawing/2014/main" val="34075491"/>
                    </a:ext>
                  </a:extLst>
                </a:gridCol>
                <a:gridCol w="306237">
                  <a:extLst>
                    <a:ext uri="{9D8B030D-6E8A-4147-A177-3AD203B41FA5}">
                      <a16:colId xmlns:a16="http://schemas.microsoft.com/office/drawing/2014/main" val="470120162"/>
                    </a:ext>
                  </a:extLst>
                </a:gridCol>
                <a:gridCol w="1791019">
                  <a:extLst>
                    <a:ext uri="{9D8B030D-6E8A-4147-A177-3AD203B41FA5}">
                      <a16:colId xmlns:a16="http://schemas.microsoft.com/office/drawing/2014/main" val="3281480725"/>
                    </a:ext>
                  </a:extLst>
                </a:gridCol>
                <a:gridCol w="1767918">
                  <a:extLst>
                    <a:ext uri="{9D8B030D-6E8A-4147-A177-3AD203B41FA5}">
                      <a16:colId xmlns:a16="http://schemas.microsoft.com/office/drawing/2014/main" val="3216058639"/>
                    </a:ext>
                  </a:extLst>
                </a:gridCol>
              </a:tblGrid>
              <a:tr h="4319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SIRA NO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BAŞVURU YILI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İŞLETME ADI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GERİ ÖDEME SÜRESİ       </a:t>
                      </a:r>
                    </a:p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    (YIL)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ENERJİ TASARRUF ORANI</a:t>
                      </a:r>
                    </a:p>
                    <a:p>
                      <a:pPr algn="ctr" fontAlgn="ctr"/>
                      <a:r>
                        <a:rPr lang="tr-TR" sz="1100" b="1" u="none" strike="noStrike">
                          <a:effectLst/>
                        </a:rPr>
                        <a:t> (%) 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KRİTERLERİ KARŞILAMA DURUMU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4392138"/>
                  </a:ext>
                </a:extLst>
              </a:tr>
              <a:tr h="2308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2015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Aslan Çimento Anonim Şirketi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7,1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1,63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x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9655516"/>
                  </a:ext>
                </a:extLst>
              </a:tr>
              <a:tr h="2506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2015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Adana Çimento Sanayii Türk Anonim Şirketi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17,47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0,78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x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4144848"/>
                  </a:ext>
                </a:extLst>
              </a:tr>
              <a:tr h="2776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2016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Denizli Çimento Sanayii Ticaret Anonim Şirketi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Yakıt Dönüşümü Projesi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x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0591340"/>
                  </a:ext>
                </a:extLst>
              </a:tr>
              <a:tr h="2506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2017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Nuh Çimento Sanayi Anonim Şirketi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8,01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000" u="none" strike="noStrike" dirty="0">
                          <a:effectLst/>
                        </a:rPr>
                        <a:t>20,55</a:t>
                      </a:r>
                      <a:endParaRPr lang="tr-TR" sz="17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x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5260646"/>
                  </a:ext>
                </a:extLst>
              </a:tr>
              <a:tr h="2151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2019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Aslan Çimento Sanayi Anonim Şirketi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6,44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000" u="none" strike="noStrike" dirty="0">
                          <a:effectLst/>
                        </a:rPr>
                        <a:t>20,13</a:t>
                      </a:r>
                      <a:endParaRPr lang="tr-TR" sz="17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x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1369459"/>
                  </a:ext>
                </a:extLst>
              </a:tr>
              <a:tr h="27804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2019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Afyon Çimento Sanayi Anonim Şirketi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Atık Isıdan Geri Kazanım Yolu ile Enerji Üretimi Projesi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x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2660534"/>
                  </a:ext>
                </a:extLst>
              </a:tr>
              <a:tr h="2948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2019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MM </a:t>
                      </a:r>
                      <a:r>
                        <a:rPr lang="tr-TR" sz="1000" u="none" strike="noStrike" dirty="0" err="1">
                          <a:effectLst/>
                        </a:rPr>
                        <a:t>Graphia</a:t>
                      </a:r>
                      <a:r>
                        <a:rPr lang="tr-TR" sz="1000" u="none" strike="noStrike" dirty="0">
                          <a:effectLst/>
                        </a:rPr>
                        <a:t> İzmir Karton Sanayi ve Ticaret Anonim Şirketi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6,29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000" u="none" strike="noStrike" dirty="0">
                          <a:effectLst/>
                        </a:rPr>
                        <a:t>24,07</a:t>
                      </a:r>
                      <a:endParaRPr lang="tr-TR" sz="17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x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1618897"/>
                  </a:ext>
                </a:extLst>
              </a:tr>
              <a:tr h="2797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2020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Aslan Çimento Sanayi Anonim Şirketi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000" u="none" strike="noStrike" dirty="0">
                          <a:effectLst/>
                        </a:rPr>
                        <a:t>20</a:t>
                      </a:r>
                      <a:endParaRPr lang="tr-TR" sz="17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Karşıladı</a:t>
                      </a:r>
                      <a:r>
                        <a:rPr lang="tr-TR" sz="1100" u="none" strike="noStrike" dirty="0">
                          <a:effectLst/>
                        </a:rPr>
                        <a:t>                   </a:t>
                      </a:r>
                    </a:p>
                    <a:p>
                      <a:pPr algn="ctr" fontAlgn="ctr"/>
                      <a:r>
                        <a:rPr lang="tr-T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spesifik enerji tüketimi </a:t>
                      </a:r>
                      <a:r>
                        <a:rPr lang="tr-TR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azaltımı</a:t>
                      </a:r>
                      <a:r>
                        <a:rPr lang="tr-T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tr-TR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5711286"/>
                  </a:ext>
                </a:extLst>
              </a:tr>
              <a:tr h="3227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2021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MM </a:t>
                      </a:r>
                      <a:r>
                        <a:rPr lang="tr-TR" sz="1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Graphia</a:t>
                      </a:r>
                      <a:r>
                        <a:rPr lang="tr-TR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İzmir Karton Sanayi ve Ticaret Anonim Şirketi</a:t>
                      </a:r>
                      <a:endParaRPr lang="tr-T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000" u="none" strike="noStrike" dirty="0">
                          <a:effectLst/>
                        </a:rPr>
                        <a:t>24,07</a:t>
                      </a:r>
                      <a:endParaRPr lang="tr-TR" sz="17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Karşıladı</a:t>
                      </a:r>
                      <a:r>
                        <a:rPr lang="tr-TR" sz="1100" u="none" strike="noStrike">
                          <a:effectLst/>
                        </a:rPr>
                        <a:t>                </a:t>
                      </a:r>
                    </a:p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   </a:t>
                      </a:r>
                      <a:r>
                        <a:rPr lang="tr-TR" sz="800" u="none" strike="noStrike">
                          <a:solidFill>
                            <a:srgbClr val="FF0000"/>
                          </a:solidFill>
                          <a:effectLst/>
                        </a:rPr>
                        <a:t>spesifik enerji tüketimi azaltımı </a:t>
                      </a:r>
                      <a:endParaRPr lang="tr-T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0647185"/>
                  </a:ext>
                </a:extLst>
              </a:tr>
              <a:tr h="2948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2021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 err="1">
                          <a:effectLst/>
                        </a:rPr>
                        <a:t>Abdioğulları</a:t>
                      </a:r>
                      <a:r>
                        <a:rPr lang="tr-TR" sz="1000" u="none" strike="noStrike" dirty="0">
                          <a:effectLst/>
                        </a:rPr>
                        <a:t> Plastik ve Ambalaj Sanayi Anonim Şirketi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Aynı proje ile Verimlilik Proje Desteklerine Başvuru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x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9446142"/>
                  </a:ext>
                </a:extLst>
              </a:tr>
              <a:tr h="1613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2022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 err="1">
                          <a:effectLst/>
                        </a:rPr>
                        <a:t>Frito</a:t>
                      </a:r>
                      <a:r>
                        <a:rPr lang="tr-TR" sz="1000" u="none" strike="noStrike" dirty="0">
                          <a:effectLst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</a:rPr>
                        <a:t>Lay</a:t>
                      </a:r>
                      <a:r>
                        <a:rPr lang="tr-TR" sz="1000" u="none" strike="noStrike" dirty="0">
                          <a:effectLst/>
                        </a:rPr>
                        <a:t> Gıda Sanayi ve Ticaret Anonim Şirketi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Yakıt Dönüşümü Projesi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x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2297499"/>
                  </a:ext>
                </a:extLst>
              </a:tr>
              <a:tr h="2934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Kalibre Boru Sanayi ve Ticaret Anonim Şirketi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Mevcut Fırın Sisteminin Daha Verimli Fırın Sistemi İle Değişimi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Karşıladı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9287489"/>
                  </a:ext>
                </a:extLst>
              </a:tr>
              <a:tr h="2934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Erkunt</a:t>
                      </a:r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Sanayi Anonim Şirketi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F-1 Kompresörlerde Isı Geri Kazanım Sistemi Uygulaması ile MF-1'de Mahal Isıtması Yapılması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 fontAlgn="ctr"/>
                      <a:r>
                        <a:rPr lang="tr-TR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Yatırım tutarı 3 milyon TL’nin altında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3401078"/>
                  </a:ext>
                </a:extLst>
              </a:tr>
              <a:tr h="2934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Dalsan Alçı Sanayi ve Ticaret Anonim Şirketi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Alçı  Levha  Kurutma  Fırını  Revizyon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Karşıladı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9392877"/>
                  </a:ext>
                </a:extLst>
              </a:tr>
              <a:tr h="5868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Emek Yağ Sanayii Anonim Şirketi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Kızgın yağ ile buhar üretme sistemi yerine doğalgaz yakıtlı buhar kazanı kullanılarak buhar üretme sistemi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Karşıladı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1400973"/>
                  </a:ext>
                </a:extLst>
              </a:tr>
              <a:tr h="4401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Omnia</a:t>
                      </a:r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Nişasta Sanayi ve Ticaret Anonim Şirketi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Kojenerasyon</a:t>
                      </a:r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Sistemi Kurulumu ile Enerji Verimliliğinin Artırılması Projesi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Karşıladı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9105374"/>
                  </a:ext>
                </a:extLst>
              </a:tr>
              <a:tr h="2934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Levent Kağıt Sanayi ve Ticaret Anonim Şirketi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Vakum Pompalarında Enerji Verimliliğinin Artırılması Projesi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Karşıladı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9105499"/>
                  </a:ext>
                </a:extLst>
              </a:tr>
              <a:tr h="2456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MKS Marmara Entegre Kimya Sanayi Anonim Şirketi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Kömür Kazanında Enerji Verimliliğinin Arttırılması Projesi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İncelemede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8585835"/>
                  </a:ext>
                </a:extLst>
              </a:tr>
            </a:tbl>
          </a:graphicData>
        </a:graphic>
      </p:graphicFrame>
      <p:sp>
        <p:nvSpPr>
          <p:cNvPr id="9" name="Yuvarlatılmış Çapraz Köşeli Dikdörtgen 33">
            <a:extLst>
              <a:ext uri="{FF2B5EF4-FFF2-40B4-BE49-F238E27FC236}">
                <a16:creationId xmlns:a16="http://schemas.microsoft.com/office/drawing/2014/main" id="{FCAF8252-0138-4AE0-8C8E-D1C14560AD66}"/>
              </a:ext>
            </a:extLst>
          </p:cNvPr>
          <p:cNvSpPr/>
          <p:nvPr/>
        </p:nvSpPr>
        <p:spPr>
          <a:xfrm>
            <a:off x="218206" y="99292"/>
            <a:ext cx="11741727" cy="848734"/>
          </a:xfrm>
          <a:prstGeom prst="round2DiagRect">
            <a:avLst>
              <a:gd name="adj1" fmla="val 45461"/>
              <a:gd name="adj2" fmla="val 0"/>
            </a:avLst>
          </a:prstGeom>
          <a:blipFill>
            <a:blip r:embed="rId2">
              <a:lum bright="3000"/>
            </a:blip>
            <a:stretch>
              <a:fillRect/>
            </a:stretch>
          </a:blipFill>
          <a:ln>
            <a:solidFill>
              <a:srgbClr val="B20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100" b="1" dirty="0">
                <a:solidFill>
                  <a:schemeClr val="bg1"/>
                </a:solidFill>
              </a:rPr>
              <a:t>5.Bölge Enerji Verimliliği Destekleri Başvuruları</a:t>
            </a:r>
          </a:p>
        </p:txBody>
      </p:sp>
    </p:spTree>
    <p:extLst>
      <p:ext uri="{BB962C8B-B14F-4D97-AF65-F5344CB8AC3E}">
        <p14:creationId xmlns:p14="http://schemas.microsoft.com/office/powerpoint/2010/main" val="194653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Yuvarlatılmış Çapraz Köşeli Dikdörtgen 33"/>
          <p:cNvSpPr/>
          <p:nvPr/>
        </p:nvSpPr>
        <p:spPr>
          <a:xfrm>
            <a:off x="218206" y="99292"/>
            <a:ext cx="11741727" cy="848734"/>
          </a:xfrm>
          <a:prstGeom prst="round2DiagRect">
            <a:avLst>
              <a:gd name="adj1" fmla="val 45461"/>
              <a:gd name="adj2" fmla="val 0"/>
            </a:avLst>
          </a:prstGeom>
          <a:blipFill>
            <a:blip r:embed="rId3">
              <a:lum bright="3000"/>
            </a:blip>
            <a:stretch>
              <a:fillRect/>
            </a:stretch>
          </a:blipFill>
          <a:ln>
            <a:solidFill>
              <a:srgbClr val="B20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Unvan 1"/>
          <p:cNvSpPr txBox="1">
            <a:spLocks/>
          </p:cNvSpPr>
          <p:nvPr/>
        </p:nvSpPr>
        <p:spPr>
          <a:xfrm>
            <a:off x="594594" y="221530"/>
            <a:ext cx="10515600" cy="66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1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5.Bölge Enerji Verimliliği Destekleri Sonuçları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A3E20462-482E-4D86-A729-2AFCDAB1F85A}"/>
              </a:ext>
            </a:extLst>
          </p:cNvPr>
          <p:cNvGrpSpPr/>
          <p:nvPr/>
        </p:nvGrpSpPr>
        <p:grpSpPr>
          <a:xfrm>
            <a:off x="11108484" y="6238875"/>
            <a:ext cx="571641" cy="404182"/>
            <a:chOff x="10946566" y="6072297"/>
            <a:chExt cx="733559" cy="5707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A71C736-4BF2-41FA-AF9F-1B5A5C0EB7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240" y="6072297"/>
              <a:ext cx="570760" cy="570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F1E0E2-6D73-475B-B434-F4F1C22541AF}"/>
                </a:ext>
              </a:extLst>
            </p:cNvPr>
            <p:cNvSpPr txBox="1"/>
            <p:nvPr/>
          </p:nvSpPr>
          <p:spPr>
            <a:xfrm>
              <a:off x="10946566" y="6174167"/>
              <a:ext cx="733559" cy="326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8934E8A8-1004-4322-BFC5-88780F0F0BE2}" type="slidenum">
                <a:rPr lang="id-ID" sz="1400">
                  <a:solidFill>
                    <a:schemeClr val="bg1"/>
                  </a:solidFill>
                  <a:latin typeface="Lato" pitchFamily="34" charset="0"/>
                </a:rPr>
                <a:t>12</a:t>
              </a:fld>
              <a:endParaRPr lang="en-US" sz="14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</p:grp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A178163F-DE1A-4329-9577-823C9F7AC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39622"/>
              </p:ext>
            </p:extLst>
          </p:nvPr>
        </p:nvGraphicFramePr>
        <p:xfrm>
          <a:off x="594594" y="1052615"/>
          <a:ext cx="10902083" cy="4486124"/>
        </p:xfrm>
        <a:graphic>
          <a:graphicData uri="http://schemas.openxmlformats.org/drawingml/2006/table">
            <a:tbl>
              <a:tblPr/>
              <a:tblGrid>
                <a:gridCol w="923564">
                  <a:extLst>
                    <a:ext uri="{9D8B030D-6E8A-4147-A177-3AD203B41FA5}">
                      <a16:colId xmlns:a16="http://schemas.microsoft.com/office/drawing/2014/main" val="3900974655"/>
                    </a:ext>
                  </a:extLst>
                </a:gridCol>
                <a:gridCol w="4682618">
                  <a:extLst>
                    <a:ext uri="{9D8B030D-6E8A-4147-A177-3AD203B41FA5}">
                      <a16:colId xmlns:a16="http://schemas.microsoft.com/office/drawing/2014/main" val="2936580924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61245012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229820737"/>
                    </a:ext>
                  </a:extLst>
                </a:gridCol>
                <a:gridCol w="1733551">
                  <a:extLst>
                    <a:ext uri="{9D8B030D-6E8A-4147-A177-3AD203B41FA5}">
                      <a16:colId xmlns:a16="http://schemas.microsoft.com/office/drawing/2014/main" val="2259259552"/>
                    </a:ext>
                  </a:extLst>
                </a:gridCol>
              </a:tblGrid>
              <a:tr h="40930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TEŞVİK BELGESİ DÜZENLENEN 5 NCİ BÖLGE ENERJİ VERİMLİLİĞİ YATIRIMLARI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404689"/>
                  </a:ext>
                </a:extLst>
              </a:tr>
              <a:tr h="6865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SEKTÖRÜ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PROJE ADI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YATIRIM TUTARI</a:t>
                      </a:r>
                      <a:b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(TL)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ENERJİ TASARRUFU (TEP/Yıl)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PARASAL TASARRUF (TL/Yıl)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143493"/>
                  </a:ext>
                </a:extLst>
              </a:tr>
              <a:tr h="3931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Çimento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Klinker Üretim Hattının Modernizasyonu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122.450.223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18.329.293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941858"/>
                  </a:ext>
                </a:extLst>
              </a:tr>
              <a:tr h="46712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Kağıt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Isıtma ve Soğutma için Parabolik Yansıtıcı Yüzeyli Güneş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Kollektörü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Kullanımı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29.990.140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7.865.133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85725"/>
                  </a:ext>
                </a:extLst>
              </a:tr>
              <a:tr h="4871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Gıda</a:t>
                      </a:r>
                      <a:endParaRPr lang="tr-T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tr-T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Kızgın Yağ İle Buhar Üretme Sistemi Yerine Doğalgaz Yakıtlı Buhar Kazanı Kullanılarak Buhar Üretme Sistemi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5.670.000</a:t>
                      </a:r>
                    </a:p>
                    <a:p>
                      <a:pPr marL="0" algn="ctr" defTabSz="914400" rtl="0" eaLnBrk="1" fontAlgn="ctr" latinLnBrk="0" hangingPunct="1"/>
                      <a:endParaRPr lang="tr-T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</a:p>
                    <a:p>
                      <a:pPr marL="0" algn="ctr" defTabSz="914400" rtl="0" eaLnBrk="1" fontAlgn="ctr" latinLnBrk="0" hangingPunct="1"/>
                      <a:endParaRPr lang="tr-T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4.097.642</a:t>
                      </a:r>
                    </a:p>
                    <a:p>
                      <a:pPr marL="0" algn="ctr" defTabSz="914400" rtl="0" eaLnBrk="1" fontAlgn="ctr" latinLnBrk="0" hangingPunct="1"/>
                      <a:endParaRPr lang="tr-T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616986"/>
                  </a:ext>
                </a:extLst>
              </a:tr>
              <a:tr h="5392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 metal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 Fırın Sisteminin Daha Verimli Fırın Sistemi İle Değişimi 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49.548.232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4.115.657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850918"/>
                  </a:ext>
                </a:extLst>
              </a:tr>
              <a:tr h="4746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Alçı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Alçı  Levha  Kurutma  Fırını  Revizyonu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47.916.000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14.067.777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55267"/>
                  </a:ext>
                </a:extLst>
              </a:tr>
              <a:tr h="5724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Gıda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Kojenerasyon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Sistemi Kurulumu ile Enerji Verimliliğinin Artırılması Projesi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368.360.054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235.658.266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453331"/>
                  </a:ext>
                </a:extLst>
              </a:tr>
              <a:tr h="4565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Kağıt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Vakum Pompalarında Enerji Verimliliğinin Artırılması Projesi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20.339.898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4.510.852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940837"/>
                  </a:ext>
                </a:extLst>
              </a:tr>
            </a:tbl>
          </a:graphicData>
        </a:graphic>
      </p:graphicFrame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C4F8FEE0-2913-5EB6-9C97-B320B57CF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17079"/>
              </p:ext>
            </p:extLst>
          </p:nvPr>
        </p:nvGraphicFramePr>
        <p:xfrm>
          <a:off x="594594" y="5538739"/>
          <a:ext cx="10902082" cy="611515"/>
        </p:xfrm>
        <a:graphic>
          <a:graphicData uri="http://schemas.openxmlformats.org/drawingml/2006/table">
            <a:tbl>
              <a:tblPr/>
              <a:tblGrid>
                <a:gridCol w="5606181">
                  <a:extLst>
                    <a:ext uri="{9D8B030D-6E8A-4147-A177-3AD203B41FA5}">
                      <a16:colId xmlns:a16="http://schemas.microsoft.com/office/drawing/2014/main" val="277571265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58196361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4394654"/>
                    </a:ext>
                  </a:extLst>
                </a:gridCol>
                <a:gridCol w="1733551">
                  <a:extLst>
                    <a:ext uri="{9D8B030D-6E8A-4147-A177-3AD203B41FA5}">
                      <a16:colId xmlns:a16="http://schemas.microsoft.com/office/drawing/2014/main" val="1947208105"/>
                    </a:ext>
                  </a:extLst>
                </a:gridCol>
              </a:tblGrid>
              <a:tr h="611515">
                <a:tc>
                  <a:txBody>
                    <a:bodyPr/>
                    <a:lstStyle/>
                    <a:p>
                      <a:pPr algn="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675.769.943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315.474.175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31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64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-1" r="313"/>
          <a:stretch/>
        </p:blipFill>
        <p:spPr>
          <a:xfrm>
            <a:off x="0" y="-28575"/>
            <a:ext cx="12192000" cy="69151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0" y="523285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Teşekkür ederiz.</a:t>
            </a:r>
          </a:p>
          <a:p>
            <a:pPr algn="ctr"/>
            <a:endParaRPr lang="tr-TR" sz="1100" dirty="0">
              <a:solidFill>
                <a:schemeClr val="bg1"/>
              </a:solidFill>
            </a:endParaRPr>
          </a:p>
          <a:p>
            <a:pPr algn="ctr"/>
            <a:r>
              <a:rPr lang="tr-TR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348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35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3217865-504F-4FEC-B5AA-A12215BD7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839689"/>
            <a:ext cx="5052695" cy="400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Yuvarlatılmış Çapraz Köşeli Dikdörtgen 13">
            <a:extLst>
              <a:ext uri="{FF2B5EF4-FFF2-40B4-BE49-F238E27FC236}">
                <a16:creationId xmlns:a16="http://schemas.microsoft.com/office/drawing/2014/main" id="{D2263441-F344-454B-AB15-8A71DF7CBF0E}"/>
              </a:ext>
            </a:extLst>
          </p:cNvPr>
          <p:cNvSpPr/>
          <p:nvPr/>
        </p:nvSpPr>
        <p:spPr>
          <a:xfrm>
            <a:off x="218206" y="99292"/>
            <a:ext cx="11741727" cy="848734"/>
          </a:xfrm>
          <a:prstGeom prst="round2DiagRect">
            <a:avLst>
              <a:gd name="adj1" fmla="val 45461"/>
              <a:gd name="adj2" fmla="val 0"/>
            </a:avLst>
          </a:prstGeom>
          <a:blipFill>
            <a:blip r:embed="rId4">
              <a:lum bright="3000"/>
            </a:blip>
            <a:stretch>
              <a:fillRect/>
            </a:stretch>
          </a:blipFill>
          <a:ln>
            <a:solidFill>
              <a:srgbClr val="B20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solidFill>
                  <a:schemeClr val="bg1"/>
                </a:solidFill>
                <a:cs typeface="Calibri" panose="020F0502020204030204" pitchFamily="34" charset="0"/>
              </a:rPr>
              <a:t>Mevcut Enerji Verimliliği Finansman Destekleri</a:t>
            </a:r>
            <a:endParaRPr lang="tr-TR" sz="3200" b="1" i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3" name="Diyagram 12">
            <a:extLst>
              <a:ext uri="{FF2B5EF4-FFF2-40B4-BE49-F238E27FC236}">
                <a16:creationId xmlns:a16="http://schemas.microsoft.com/office/drawing/2014/main" id="{E42B6DAF-4945-40A5-AB1D-802390D374B8}"/>
              </a:ext>
            </a:extLst>
          </p:cNvPr>
          <p:cNvGraphicFramePr/>
          <p:nvPr/>
        </p:nvGraphicFramePr>
        <p:xfrm>
          <a:off x="-49180" y="1131788"/>
          <a:ext cx="28186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Diyagram 15">
            <a:extLst>
              <a:ext uri="{FF2B5EF4-FFF2-40B4-BE49-F238E27FC236}">
                <a16:creationId xmlns:a16="http://schemas.microsoft.com/office/drawing/2014/main" id="{801A446E-CB86-4AFC-8065-9E84A7E500D2}"/>
              </a:ext>
            </a:extLst>
          </p:cNvPr>
          <p:cNvGraphicFramePr/>
          <p:nvPr/>
        </p:nvGraphicFramePr>
        <p:xfrm>
          <a:off x="9166429" y="1150056"/>
          <a:ext cx="28186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B44D516F-E2C2-4885-87B3-66AF5E2CDDD9}"/>
              </a:ext>
            </a:extLst>
          </p:cNvPr>
          <p:cNvSpPr/>
          <p:nvPr/>
        </p:nvSpPr>
        <p:spPr>
          <a:xfrm>
            <a:off x="4781522" y="1150056"/>
            <a:ext cx="2419378" cy="568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İmalat Sanayi</a:t>
            </a:r>
          </a:p>
        </p:txBody>
      </p:sp>
      <p:sp>
        <p:nvSpPr>
          <p:cNvPr id="17" name="Dikdörtgen: Yuvarlatılmış Köşeler 16">
            <a:extLst>
              <a:ext uri="{FF2B5EF4-FFF2-40B4-BE49-F238E27FC236}">
                <a16:creationId xmlns:a16="http://schemas.microsoft.com/office/drawing/2014/main" id="{45DBC233-F265-433F-8475-B2E2490D2357}"/>
              </a:ext>
            </a:extLst>
          </p:cNvPr>
          <p:cNvSpPr/>
          <p:nvPr/>
        </p:nvSpPr>
        <p:spPr>
          <a:xfrm>
            <a:off x="2105108" y="6069678"/>
            <a:ext cx="2419378" cy="568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Bina</a:t>
            </a:r>
          </a:p>
        </p:txBody>
      </p:sp>
      <p:sp>
        <p:nvSpPr>
          <p:cNvPr id="25" name="Dikdörtgen: Yuvarlatılmış Köşeler 24">
            <a:extLst>
              <a:ext uri="{FF2B5EF4-FFF2-40B4-BE49-F238E27FC236}">
                <a16:creationId xmlns:a16="http://schemas.microsoft.com/office/drawing/2014/main" id="{96645736-B227-406A-8338-05D5A5EC1C21}"/>
              </a:ext>
            </a:extLst>
          </p:cNvPr>
          <p:cNvSpPr/>
          <p:nvPr/>
        </p:nvSpPr>
        <p:spPr>
          <a:xfrm>
            <a:off x="4903132" y="6062620"/>
            <a:ext cx="2419378" cy="568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Tarım</a:t>
            </a:r>
          </a:p>
        </p:txBody>
      </p:sp>
      <p:sp>
        <p:nvSpPr>
          <p:cNvPr id="26" name="Dikdörtgen: Yuvarlatılmış Köşeler 25">
            <a:extLst>
              <a:ext uri="{FF2B5EF4-FFF2-40B4-BE49-F238E27FC236}">
                <a16:creationId xmlns:a16="http://schemas.microsoft.com/office/drawing/2014/main" id="{B3D6C698-2051-4DC4-B2FB-771CD17165FB}"/>
              </a:ext>
            </a:extLst>
          </p:cNvPr>
          <p:cNvSpPr/>
          <p:nvPr/>
        </p:nvSpPr>
        <p:spPr>
          <a:xfrm>
            <a:off x="7723994" y="6062620"/>
            <a:ext cx="2419378" cy="5680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Hizmet</a:t>
            </a:r>
          </a:p>
        </p:txBody>
      </p:sp>
      <p:grpSp>
        <p:nvGrpSpPr>
          <p:cNvPr id="27" name="Grup 26">
            <a:extLst>
              <a:ext uri="{FF2B5EF4-FFF2-40B4-BE49-F238E27FC236}">
                <a16:creationId xmlns:a16="http://schemas.microsoft.com/office/drawing/2014/main" id="{6B99BA34-8CD8-423C-A24F-0543BC03E32D}"/>
              </a:ext>
            </a:extLst>
          </p:cNvPr>
          <p:cNvGrpSpPr/>
          <p:nvPr/>
        </p:nvGrpSpPr>
        <p:grpSpPr>
          <a:xfrm>
            <a:off x="11108484" y="6238875"/>
            <a:ext cx="571641" cy="404182"/>
            <a:chOff x="10946566" y="6072297"/>
            <a:chExt cx="733559" cy="57076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4634E06-931F-4DD3-8032-B0F28B3EE7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240" y="6072297"/>
              <a:ext cx="570760" cy="570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/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7D737BA3-7084-4160-8C7E-F88BBC070F55}"/>
                </a:ext>
              </a:extLst>
            </p:cNvPr>
            <p:cNvSpPr txBox="1"/>
            <p:nvPr/>
          </p:nvSpPr>
          <p:spPr>
            <a:xfrm>
              <a:off x="10946566" y="6174167"/>
              <a:ext cx="733559" cy="326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8934E8A8-1004-4322-BFC5-88780F0F0BE2}" type="slidenum">
                <a:rPr lang="id-ID" sz="1400">
                  <a:solidFill>
                    <a:schemeClr val="bg1"/>
                  </a:solidFill>
                  <a:latin typeface="Lato" pitchFamily="34" charset="0"/>
                </a:rPr>
                <a:t>2</a:t>
              </a:fld>
              <a:endParaRPr lang="en-US" sz="14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69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Yuvarlatılmış Çapraz Köşeli Dikdörtgen 13">
            <a:extLst>
              <a:ext uri="{FF2B5EF4-FFF2-40B4-BE49-F238E27FC236}">
                <a16:creationId xmlns:a16="http://schemas.microsoft.com/office/drawing/2014/main" id="{D2263441-F344-454B-AB15-8A71DF7CBF0E}"/>
              </a:ext>
            </a:extLst>
          </p:cNvPr>
          <p:cNvSpPr/>
          <p:nvPr/>
        </p:nvSpPr>
        <p:spPr>
          <a:xfrm>
            <a:off x="218206" y="99292"/>
            <a:ext cx="11741727" cy="848734"/>
          </a:xfrm>
          <a:prstGeom prst="round2DiagRect">
            <a:avLst>
              <a:gd name="adj1" fmla="val 45461"/>
              <a:gd name="adj2" fmla="val 0"/>
            </a:avLst>
          </a:prstGeom>
          <a:blipFill>
            <a:blip r:embed="rId3">
              <a:lum bright="3000"/>
            </a:blip>
            <a:stretch>
              <a:fillRect/>
            </a:stretch>
          </a:blipFill>
          <a:ln>
            <a:solidFill>
              <a:srgbClr val="B20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chemeClr val="bg1"/>
                </a:solidFill>
                <a:cs typeface="Calibri" panose="020F0502020204030204" pitchFamily="34" charset="0"/>
              </a:rPr>
              <a:t>Destek Başvuruları (Enerji Verimliliği Destek Yönetim Sistemi-EVDES)</a:t>
            </a:r>
            <a:endParaRPr lang="tr-TR" sz="2800" b="1" i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06" y="1064526"/>
            <a:ext cx="11741727" cy="5513696"/>
          </a:xfrm>
          <a:prstGeom prst="rect">
            <a:avLst/>
          </a:prstGeom>
        </p:spPr>
      </p:pic>
      <p:sp>
        <p:nvSpPr>
          <p:cNvPr id="4" name="Dikdörtgen 2">
            <a:extLst>
              <a:ext uri="{FF2B5EF4-FFF2-40B4-BE49-F238E27FC236}">
                <a16:creationId xmlns:a16="http://schemas.microsoft.com/office/drawing/2014/main" id="{0EC55789-62DF-492B-9ECC-EBAE39794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131" y="1818698"/>
            <a:ext cx="7889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tr-TR" altLang="tr-TR" sz="1600" b="1" dirty="0"/>
              <a:t>Başvurular elektronik ortamda </a:t>
            </a:r>
            <a:r>
              <a:rPr lang="tr-TR" altLang="tr-TR" sz="1600" b="1" dirty="0">
                <a:solidFill>
                  <a:srgbClr val="2F549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https://evdes.enerji.gov.tr/</a:t>
            </a:r>
            <a:r>
              <a:rPr lang="tr-TR" altLang="tr-TR" sz="1600" b="1" dirty="0">
                <a:solidFill>
                  <a:srgbClr val="2F5496"/>
                </a:solidFill>
              </a:rPr>
              <a:t> </a:t>
            </a:r>
            <a:r>
              <a:rPr lang="tr-TR" altLang="tr-TR" sz="1600" b="1" dirty="0"/>
              <a:t>adresinden alınmaktadır.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94C68E8E-C33D-4525-910E-068A4D4EAAA1}"/>
              </a:ext>
            </a:extLst>
          </p:cNvPr>
          <p:cNvGrpSpPr/>
          <p:nvPr/>
        </p:nvGrpSpPr>
        <p:grpSpPr>
          <a:xfrm>
            <a:off x="11108484" y="6238875"/>
            <a:ext cx="571641" cy="404182"/>
            <a:chOff x="10946566" y="6072297"/>
            <a:chExt cx="733559" cy="5707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5ABF366-F02D-440A-860E-E30DA2B1F8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240" y="6072297"/>
              <a:ext cx="570760" cy="570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5C6EBB9-EAC2-4667-A1A2-82676E894C95}"/>
                </a:ext>
              </a:extLst>
            </p:cNvPr>
            <p:cNvSpPr txBox="1"/>
            <p:nvPr/>
          </p:nvSpPr>
          <p:spPr>
            <a:xfrm>
              <a:off x="10946566" y="6174167"/>
              <a:ext cx="733559" cy="326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8934E8A8-1004-4322-BFC5-88780F0F0BE2}" type="slidenum">
                <a:rPr lang="id-ID" sz="1400">
                  <a:solidFill>
                    <a:schemeClr val="bg1"/>
                  </a:solidFill>
                  <a:latin typeface="Lato" pitchFamily="34" charset="0"/>
                </a:rPr>
                <a:t>3</a:t>
              </a:fld>
              <a:endParaRPr lang="en-US" sz="14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9B8069FE-2DA6-403F-8447-F7C33784AB67}"/>
              </a:ext>
            </a:extLst>
          </p:cNvPr>
          <p:cNvSpPr txBox="1"/>
          <p:nvPr/>
        </p:nvSpPr>
        <p:spPr>
          <a:xfrm>
            <a:off x="10674417" y="1839466"/>
            <a:ext cx="1005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2B946BA-6D8F-4A9D-905B-E898EB1B3DE8}"/>
              </a:ext>
            </a:extLst>
          </p:cNvPr>
          <p:cNvSpPr txBox="1"/>
          <p:nvPr/>
        </p:nvSpPr>
        <p:spPr>
          <a:xfrm>
            <a:off x="218205" y="1064526"/>
            <a:ext cx="117417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252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 21"/>
          <p:cNvGrpSpPr/>
          <p:nvPr/>
        </p:nvGrpSpPr>
        <p:grpSpPr>
          <a:xfrm>
            <a:off x="650420" y="1138084"/>
            <a:ext cx="10092025" cy="4272384"/>
            <a:chOff x="824339" y="901033"/>
            <a:chExt cx="10092025" cy="4272384"/>
          </a:xfrm>
        </p:grpSpPr>
        <p:sp>
          <p:nvSpPr>
            <p:cNvPr id="68" name="TextBox 67"/>
            <p:cNvSpPr txBox="1"/>
            <p:nvPr/>
          </p:nvSpPr>
          <p:spPr>
            <a:xfrm>
              <a:off x="824339" y="1220047"/>
              <a:ext cx="3044831" cy="23544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tr-TR" sz="1100" dirty="0">
                  <a:solidFill>
                    <a:prstClr val="white">
                      <a:lumMod val="50000"/>
                    </a:prstClr>
                  </a:solidFill>
                </a:rPr>
                <a:t>Yıllık enerji tüketimleri </a:t>
              </a:r>
              <a:r>
                <a:rPr lang="tr-TR" sz="1100" b="1" u="sng" spc="40" dirty="0">
                  <a:solidFill>
                    <a:srgbClr val="FF0000"/>
                  </a:solidFill>
                </a:rPr>
                <a:t>500 TEP ve üzeri         </a:t>
              </a:r>
              <a:r>
                <a:rPr lang="tr-TR" sz="1100" b="1" spc="40" dirty="0">
                  <a:solidFill>
                    <a:srgbClr val="FF0000"/>
                  </a:solidFill>
                </a:rPr>
                <a:t> imalat sanayi tesisleri;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prstClr val="white">
                      <a:lumMod val="50000"/>
                    </a:prstClr>
                  </a:solidFill>
                </a:rPr>
                <a:t>Bakanlık veri tabanına (EVDES) kayıtlı olma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prstClr val="white">
                      <a:lumMod val="50000"/>
                    </a:prstClr>
                  </a:solidFill>
                </a:rPr>
                <a:t>Enerji yöneticisi görevlendirme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tr-TR" sz="1100" spc="40" dirty="0">
                  <a:solidFill>
                    <a:schemeClr val="bg1">
                      <a:lumMod val="50000"/>
                    </a:schemeClr>
                  </a:solidFill>
                </a:rPr>
                <a:t>ISO 50001 Enerji Yönetimi Standardı Belgesine sahip olma</a:t>
              </a:r>
            </a:p>
            <a:p>
              <a:pPr algn="just"/>
              <a:r>
                <a:rPr lang="tr-TR" sz="1100" spc="40" dirty="0">
                  <a:solidFill>
                    <a:schemeClr val="bg1">
                      <a:lumMod val="50000"/>
                    </a:schemeClr>
                  </a:solidFill>
                </a:rPr>
                <a:t>şartlarını sağlamak kaydı ile başvuruda bulunabilirler.</a:t>
              </a:r>
            </a:p>
            <a:p>
              <a:pPr algn="just"/>
              <a:endParaRPr lang="tr-TR" sz="1100" spc="4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just"/>
              <a:r>
                <a:rPr lang="tr-TR" sz="1100" spc="40" dirty="0">
                  <a:solidFill>
                    <a:schemeClr val="bg1">
                      <a:lumMod val="50000"/>
                    </a:schemeClr>
                  </a:solidFill>
                </a:rPr>
                <a:t>Kanun değişikliği ile </a:t>
              </a:r>
              <a:r>
                <a:rPr lang="tr-TR" sz="1100" b="1" u="sng" spc="40" dirty="0">
                  <a:solidFill>
                    <a:srgbClr val="FF0000"/>
                  </a:solidFill>
                </a:rPr>
                <a:t>bina, hizmet ve tarım sektörleri de </a:t>
              </a:r>
              <a:r>
                <a:rPr lang="tr-TR" sz="1100" spc="40" dirty="0">
                  <a:solidFill>
                    <a:schemeClr val="bg1">
                      <a:lumMod val="50000"/>
                    </a:schemeClr>
                  </a:solidFill>
                </a:rPr>
                <a:t>kapsama dahil edilmiştir. Hibe desteğinin yanında </a:t>
              </a:r>
              <a:r>
                <a:rPr lang="tr-TR" sz="1100" b="1" u="sng" spc="40" dirty="0">
                  <a:solidFill>
                    <a:srgbClr val="FF0000"/>
                  </a:solidFill>
                </a:rPr>
                <a:t>faiz desteği</a:t>
              </a:r>
              <a:r>
                <a:rPr lang="tr-TR" sz="1100" spc="40" dirty="0">
                  <a:solidFill>
                    <a:schemeClr val="bg1">
                      <a:lumMod val="50000"/>
                    </a:schemeClr>
                  </a:solidFill>
                </a:rPr>
                <a:t> de verilecektir.</a:t>
              </a:r>
            </a:p>
            <a:p>
              <a:pPr algn="just"/>
              <a:endParaRPr lang="tr-TR" sz="1100" spc="4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7" name="TextBox 126"/>
            <p:cNvSpPr txBox="1">
              <a:spLocks noChangeAspect="1"/>
            </p:cNvSpPr>
            <p:nvPr/>
          </p:nvSpPr>
          <p:spPr>
            <a:xfrm>
              <a:off x="8588123" y="901033"/>
              <a:ext cx="2328241" cy="246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1600" b="1" spc="4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VAP Kapsamı</a:t>
              </a:r>
              <a:endParaRPr lang="en-IN" sz="1600" b="1" spc="4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4245107" y="3200147"/>
              <a:ext cx="1207384" cy="1322150"/>
            </a:xfrm>
            <a:custGeom>
              <a:avLst/>
              <a:gdLst>
                <a:gd name="T0" fmla="*/ 0 w 436"/>
                <a:gd name="T1" fmla="*/ 0 h 477"/>
                <a:gd name="T2" fmla="*/ 198 w 436"/>
                <a:gd name="T3" fmla="*/ 477 h 477"/>
                <a:gd name="T4" fmla="*/ 436 w 436"/>
                <a:gd name="T5" fmla="*/ 239 h 477"/>
                <a:gd name="T6" fmla="*/ 337 w 436"/>
                <a:gd name="T7" fmla="*/ 0 h 477"/>
                <a:gd name="T8" fmla="*/ 0 w 436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477">
                  <a:moveTo>
                    <a:pt x="0" y="0"/>
                  </a:moveTo>
                  <a:cubicBezTo>
                    <a:pt x="0" y="179"/>
                    <a:pt x="71" y="350"/>
                    <a:pt x="198" y="477"/>
                  </a:cubicBezTo>
                  <a:cubicBezTo>
                    <a:pt x="436" y="239"/>
                    <a:pt x="436" y="239"/>
                    <a:pt x="436" y="239"/>
                  </a:cubicBezTo>
                  <a:cubicBezTo>
                    <a:pt x="373" y="175"/>
                    <a:pt x="337" y="90"/>
                    <a:pt x="3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9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4072958" y="1808903"/>
              <a:ext cx="1208555" cy="1318637"/>
            </a:xfrm>
            <a:custGeom>
              <a:avLst/>
              <a:gdLst>
                <a:gd name="T0" fmla="*/ 197 w 436"/>
                <a:gd name="T1" fmla="*/ 0 h 476"/>
                <a:gd name="T2" fmla="*/ 0 w 436"/>
                <a:gd name="T3" fmla="*/ 476 h 476"/>
                <a:gd name="T4" fmla="*/ 337 w 436"/>
                <a:gd name="T5" fmla="*/ 476 h 476"/>
                <a:gd name="T6" fmla="*/ 436 w 436"/>
                <a:gd name="T7" fmla="*/ 238 h 476"/>
                <a:gd name="T8" fmla="*/ 197 w 436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476">
                  <a:moveTo>
                    <a:pt x="197" y="0"/>
                  </a:moveTo>
                  <a:cubicBezTo>
                    <a:pt x="71" y="126"/>
                    <a:pt x="0" y="298"/>
                    <a:pt x="0" y="476"/>
                  </a:cubicBezTo>
                  <a:cubicBezTo>
                    <a:pt x="337" y="476"/>
                    <a:pt x="337" y="476"/>
                    <a:pt x="337" y="476"/>
                  </a:cubicBezTo>
                  <a:cubicBezTo>
                    <a:pt x="337" y="387"/>
                    <a:pt x="372" y="301"/>
                    <a:pt x="436" y="238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r-TR" sz="1000" dirty="0"/>
            </a:p>
            <a:p>
              <a:pPr algn="ctr"/>
              <a:endParaRPr lang="tr-TR" sz="1000" dirty="0"/>
            </a:p>
            <a:p>
              <a:pPr algn="ctr"/>
              <a:endParaRPr lang="tr-TR" sz="1000" dirty="0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4793173" y="1332273"/>
              <a:ext cx="1319808" cy="1208555"/>
            </a:xfrm>
            <a:custGeom>
              <a:avLst/>
              <a:gdLst>
                <a:gd name="T0" fmla="*/ 476 w 476"/>
                <a:gd name="T1" fmla="*/ 0 h 436"/>
                <a:gd name="T2" fmla="*/ 0 w 476"/>
                <a:gd name="T3" fmla="*/ 197 h 436"/>
                <a:gd name="T4" fmla="*/ 238 w 476"/>
                <a:gd name="T5" fmla="*/ 436 h 436"/>
                <a:gd name="T6" fmla="*/ 476 w 476"/>
                <a:gd name="T7" fmla="*/ 337 h 436"/>
                <a:gd name="T8" fmla="*/ 476 w 476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436">
                  <a:moveTo>
                    <a:pt x="476" y="0"/>
                  </a:moveTo>
                  <a:cubicBezTo>
                    <a:pt x="297" y="0"/>
                    <a:pt x="126" y="71"/>
                    <a:pt x="0" y="197"/>
                  </a:cubicBezTo>
                  <a:cubicBezTo>
                    <a:pt x="238" y="436"/>
                    <a:pt x="238" y="436"/>
                    <a:pt x="238" y="436"/>
                  </a:cubicBezTo>
                  <a:cubicBezTo>
                    <a:pt x="301" y="373"/>
                    <a:pt x="387" y="337"/>
                    <a:pt x="476" y="337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000" dirty="0"/>
            </a:p>
            <a:p>
              <a:r>
                <a:rPr lang="tr-TR" sz="1000" b="1" dirty="0">
                  <a:solidFill>
                    <a:schemeClr val="accent1">
                      <a:lumMod val="50000"/>
                    </a:schemeClr>
                  </a:solidFill>
                </a:rPr>
                <a:t>          </a:t>
              </a:r>
              <a:endParaRPr lang="en-IN" sz="10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162166" y="1210481"/>
              <a:ext cx="1322150" cy="1208555"/>
            </a:xfrm>
            <a:custGeom>
              <a:avLst/>
              <a:gdLst>
                <a:gd name="T0" fmla="*/ 477 w 477"/>
                <a:gd name="T1" fmla="*/ 198 h 436"/>
                <a:gd name="T2" fmla="*/ 0 w 477"/>
                <a:gd name="T3" fmla="*/ 0 h 436"/>
                <a:gd name="T4" fmla="*/ 0 w 477"/>
                <a:gd name="T5" fmla="*/ 337 h 436"/>
                <a:gd name="T6" fmla="*/ 239 w 477"/>
                <a:gd name="T7" fmla="*/ 436 h 436"/>
                <a:gd name="T8" fmla="*/ 477 w 477"/>
                <a:gd name="T9" fmla="*/ 19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436">
                  <a:moveTo>
                    <a:pt x="477" y="198"/>
                  </a:moveTo>
                  <a:cubicBezTo>
                    <a:pt x="351" y="71"/>
                    <a:pt x="179" y="0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90" y="337"/>
                    <a:pt x="175" y="373"/>
                    <a:pt x="239" y="436"/>
                  </a:cubicBezTo>
                  <a:lnTo>
                    <a:pt x="477" y="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000" dirty="0"/>
            </a:p>
            <a:p>
              <a:endParaRPr lang="tr-TR" sz="1000" dirty="0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774641" y="1877997"/>
              <a:ext cx="1206213" cy="1322150"/>
            </a:xfrm>
            <a:custGeom>
              <a:avLst/>
              <a:gdLst>
                <a:gd name="T0" fmla="*/ 435 w 435"/>
                <a:gd name="T1" fmla="*/ 477 h 477"/>
                <a:gd name="T2" fmla="*/ 238 w 435"/>
                <a:gd name="T3" fmla="*/ 0 h 477"/>
                <a:gd name="T4" fmla="*/ 0 w 435"/>
                <a:gd name="T5" fmla="*/ 239 h 477"/>
                <a:gd name="T6" fmla="*/ 98 w 435"/>
                <a:gd name="T7" fmla="*/ 477 h 477"/>
                <a:gd name="T8" fmla="*/ 435 w 435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77">
                  <a:moveTo>
                    <a:pt x="435" y="477"/>
                  </a:moveTo>
                  <a:cubicBezTo>
                    <a:pt x="435" y="298"/>
                    <a:pt x="364" y="127"/>
                    <a:pt x="238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63" y="302"/>
                    <a:pt x="98" y="388"/>
                    <a:pt x="98" y="477"/>
                  </a:cubicBezTo>
                  <a:lnTo>
                    <a:pt x="435" y="4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dirty="0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6910487" y="3258701"/>
              <a:ext cx="1208555" cy="1320979"/>
            </a:xfrm>
            <a:custGeom>
              <a:avLst/>
              <a:gdLst>
                <a:gd name="T0" fmla="*/ 239 w 436"/>
                <a:gd name="T1" fmla="*/ 477 h 477"/>
                <a:gd name="T2" fmla="*/ 436 w 436"/>
                <a:gd name="T3" fmla="*/ 0 h 477"/>
                <a:gd name="T4" fmla="*/ 99 w 436"/>
                <a:gd name="T5" fmla="*/ 0 h 477"/>
                <a:gd name="T6" fmla="*/ 0 w 436"/>
                <a:gd name="T7" fmla="*/ 238 h 477"/>
                <a:gd name="T8" fmla="*/ 239 w 436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477">
                  <a:moveTo>
                    <a:pt x="239" y="477"/>
                  </a:moveTo>
                  <a:cubicBezTo>
                    <a:pt x="365" y="350"/>
                    <a:pt x="436" y="179"/>
                    <a:pt x="43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89"/>
                    <a:pt x="64" y="175"/>
                    <a:pt x="0" y="238"/>
                  </a:cubicBezTo>
                  <a:lnTo>
                    <a:pt x="239" y="4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0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112981" y="3861807"/>
              <a:ext cx="1320979" cy="1206213"/>
            </a:xfrm>
            <a:custGeom>
              <a:avLst/>
              <a:gdLst>
                <a:gd name="T0" fmla="*/ 0 w 477"/>
                <a:gd name="T1" fmla="*/ 435 h 435"/>
                <a:gd name="T2" fmla="*/ 477 w 477"/>
                <a:gd name="T3" fmla="*/ 238 h 435"/>
                <a:gd name="T4" fmla="*/ 239 w 477"/>
                <a:gd name="T5" fmla="*/ 0 h 435"/>
                <a:gd name="T6" fmla="*/ 0 w 477"/>
                <a:gd name="T7" fmla="*/ 98 h 435"/>
                <a:gd name="T8" fmla="*/ 0 w 477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435">
                  <a:moveTo>
                    <a:pt x="0" y="435"/>
                  </a:moveTo>
                  <a:cubicBezTo>
                    <a:pt x="179" y="435"/>
                    <a:pt x="350" y="364"/>
                    <a:pt x="477" y="238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175" y="63"/>
                    <a:pt x="90" y="98"/>
                    <a:pt x="0" y="98"/>
                  </a:cubicBezTo>
                  <a:lnTo>
                    <a:pt x="0" y="4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4748672" y="3964862"/>
              <a:ext cx="1322150" cy="1208555"/>
            </a:xfrm>
            <a:custGeom>
              <a:avLst/>
              <a:gdLst>
                <a:gd name="T0" fmla="*/ 0 w 477"/>
                <a:gd name="T1" fmla="*/ 238 h 436"/>
                <a:gd name="T2" fmla="*/ 477 w 477"/>
                <a:gd name="T3" fmla="*/ 436 h 436"/>
                <a:gd name="T4" fmla="*/ 477 w 477"/>
                <a:gd name="T5" fmla="*/ 99 h 436"/>
                <a:gd name="T6" fmla="*/ 238 w 477"/>
                <a:gd name="T7" fmla="*/ 0 h 436"/>
                <a:gd name="T8" fmla="*/ 0 w 477"/>
                <a:gd name="T9" fmla="*/ 23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436">
                  <a:moveTo>
                    <a:pt x="0" y="238"/>
                  </a:moveTo>
                  <a:cubicBezTo>
                    <a:pt x="126" y="365"/>
                    <a:pt x="298" y="436"/>
                    <a:pt x="477" y="436"/>
                  </a:cubicBezTo>
                  <a:cubicBezTo>
                    <a:pt x="477" y="99"/>
                    <a:pt x="477" y="99"/>
                    <a:pt x="477" y="99"/>
                  </a:cubicBezTo>
                  <a:cubicBezTo>
                    <a:pt x="387" y="99"/>
                    <a:pt x="302" y="63"/>
                    <a:pt x="238" y="0"/>
                  </a:cubicBezTo>
                  <a:lnTo>
                    <a:pt x="0" y="2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5342425" y="2686868"/>
              <a:ext cx="151095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>
                  <a:latin typeface="Arial" panose="020B0604020202020204" pitchFamily="34" charset="0"/>
                  <a:cs typeface="Arial" panose="020B0604020202020204" pitchFamily="34" charset="0"/>
                </a:rPr>
                <a:t>Başvurular </a:t>
              </a:r>
              <a:r>
                <a:rPr lang="tr-TR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beş proje </a:t>
              </a:r>
              <a:r>
                <a:rPr lang="tr-TR" sz="900" dirty="0">
                  <a:latin typeface="Arial" panose="020B0604020202020204" pitchFamily="34" charset="0"/>
                  <a:cs typeface="Arial" panose="020B0604020202020204" pitchFamily="34" charset="0"/>
                </a:rPr>
                <a:t>ile sınırlıdır. Daha önceki başvuru dönemlerinde destekleme kararı alınmış ve uygulaması halen devam eden projeleri bu sayıya dahildir.</a:t>
              </a: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7045826" y="3452164"/>
              <a:ext cx="99877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b="1" dirty="0"/>
                <a:t>PROJE UYGULAMA     BEDELİ</a:t>
              </a:r>
            </a:p>
            <a:p>
              <a:pPr algn="ctr"/>
              <a:r>
                <a:rPr lang="tr-TR" sz="900" dirty="0">
                  <a:solidFill>
                    <a:schemeClr val="bg1"/>
                  </a:solidFill>
                </a:rPr>
                <a:t>   </a:t>
              </a:r>
              <a:r>
                <a:rPr lang="tr-TR" sz="900" dirty="0"/>
                <a:t>En fazla </a:t>
              </a:r>
            </a:p>
            <a:p>
              <a:pPr algn="ctr"/>
              <a:r>
                <a:rPr lang="tr-TR" sz="900" b="1" dirty="0">
                  <a:solidFill>
                    <a:schemeClr val="bg1"/>
                  </a:solidFill>
                </a:rPr>
                <a:t>5 Milyon TL</a:t>
              </a:r>
              <a:endParaRPr lang="en-IN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Metin kutusu 93"/>
            <p:cNvSpPr txBox="1"/>
            <p:nvPr/>
          </p:nvSpPr>
          <p:spPr>
            <a:xfrm>
              <a:off x="6079023" y="4214331"/>
              <a:ext cx="1034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b="1" dirty="0"/>
                <a:t>PROJENİN UYGULAMA SÜRESİ </a:t>
              </a:r>
            </a:p>
            <a:p>
              <a:pPr algn="ctr"/>
              <a:r>
                <a:rPr lang="tr-TR" sz="900" dirty="0"/>
                <a:t>En fazla </a:t>
              </a:r>
              <a:r>
                <a:rPr lang="tr-TR" sz="900" b="1" dirty="0">
                  <a:solidFill>
                    <a:schemeClr val="bg1"/>
                  </a:solidFill>
                </a:rPr>
                <a:t>2 Yıl</a:t>
              </a:r>
              <a:endParaRPr lang="en-IN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Metin kutusu 94"/>
            <p:cNvSpPr txBox="1"/>
            <p:nvPr/>
          </p:nvSpPr>
          <p:spPr>
            <a:xfrm>
              <a:off x="4227784" y="3329636"/>
              <a:ext cx="12420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b="1" dirty="0"/>
                <a:t>DESTEK </a:t>
              </a:r>
            </a:p>
            <a:p>
              <a:pPr algn="ctr"/>
              <a:r>
                <a:rPr lang="tr-TR" sz="900" b="1" dirty="0"/>
                <a:t>MİKTARI</a:t>
              </a:r>
            </a:p>
            <a:p>
              <a:pPr algn="ctr"/>
              <a:r>
                <a:rPr lang="tr-TR" sz="900" dirty="0"/>
                <a:t>Proje </a:t>
              </a:r>
            </a:p>
            <a:p>
              <a:pPr algn="ctr"/>
              <a:r>
                <a:rPr lang="tr-TR" sz="900" dirty="0"/>
                <a:t>uygulama </a:t>
              </a:r>
            </a:p>
            <a:p>
              <a:pPr algn="ctr"/>
              <a:r>
                <a:rPr lang="tr-TR" sz="900" dirty="0"/>
                <a:t>bedelinin </a:t>
              </a:r>
              <a:r>
                <a:rPr lang="tr-TR" sz="900" b="1" dirty="0">
                  <a:solidFill>
                    <a:schemeClr val="bg1"/>
                  </a:solidFill>
                </a:rPr>
                <a:t>%30</a:t>
              </a:r>
              <a:r>
                <a:rPr lang="tr-TR" sz="900" dirty="0"/>
                <a:t>’u</a:t>
              </a:r>
              <a:endParaRPr lang="en-IN" sz="900" dirty="0"/>
            </a:p>
            <a:p>
              <a:pPr algn="ctr"/>
              <a:r>
                <a:rPr lang="tr-TR" sz="900" dirty="0">
                  <a:solidFill>
                    <a:schemeClr val="bg1"/>
                  </a:solidFill>
                </a:rPr>
                <a:t> </a:t>
              </a:r>
              <a:endParaRPr lang="en-IN" sz="900" dirty="0">
                <a:solidFill>
                  <a:schemeClr val="bg1"/>
                </a:solidFill>
              </a:endParaRPr>
            </a:p>
          </p:txBody>
        </p:sp>
        <p:sp>
          <p:nvSpPr>
            <p:cNvPr id="181" name="Metin kutusu 180"/>
            <p:cNvSpPr txBox="1"/>
            <p:nvPr/>
          </p:nvSpPr>
          <p:spPr>
            <a:xfrm>
              <a:off x="5078386" y="4350450"/>
              <a:ext cx="1013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b="1" dirty="0"/>
                <a:t>DESTEK ÖDEMESİ</a:t>
              </a:r>
            </a:p>
            <a:p>
              <a:pPr algn="ctr"/>
              <a:r>
                <a:rPr lang="tr-TR" sz="900" dirty="0"/>
                <a:t>Uygulama sonrası</a:t>
              </a:r>
              <a:endParaRPr lang="en-IN" sz="900" dirty="0"/>
            </a:p>
          </p:txBody>
        </p:sp>
      </p:grpSp>
      <p:sp>
        <p:nvSpPr>
          <p:cNvPr id="183" name="Metin kutusu 182"/>
          <p:cNvSpPr txBox="1"/>
          <p:nvPr/>
        </p:nvSpPr>
        <p:spPr>
          <a:xfrm>
            <a:off x="6655955" y="2621972"/>
            <a:ext cx="12420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/>
              <a:t>SERTİFİKA GEREKSİNİMİ</a:t>
            </a:r>
          </a:p>
          <a:p>
            <a:pPr algn="ctr"/>
            <a:r>
              <a:rPr lang="tr-TR" sz="900" dirty="0"/>
              <a:t>ISO </a:t>
            </a:r>
          </a:p>
          <a:p>
            <a:pPr algn="ctr"/>
            <a:r>
              <a:rPr lang="tr-TR" sz="900" dirty="0"/>
              <a:t>50001 Belgesi</a:t>
            </a:r>
            <a:endParaRPr lang="en-IN" sz="900" dirty="0"/>
          </a:p>
          <a:p>
            <a:pPr algn="ctr"/>
            <a:r>
              <a:rPr lang="tr-TR" sz="900" dirty="0">
                <a:solidFill>
                  <a:schemeClr val="bg1"/>
                </a:solidFill>
              </a:rPr>
              <a:t> </a:t>
            </a:r>
            <a:endParaRPr lang="en-IN" sz="900" dirty="0">
              <a:solidFill>
                <a:schemeClr val="bg1"/>
              </a:solidFill>
            </a:endParaRPr>
          </a:p>
        </p:txBody>
      </p:sp>
      <p:sp>
        <p:nvSpPr>
          <p:cNvPr id="184" name="Metin kutusu 183"/>
          <p:cNvSpPr txBox="1"/>
          <p:nvPr/>
        </p:nvSpPr>
        <p:spPr>
          <a:xfrm>
            <a:off x="5936579" y="1749061"/>
            <a:ext cx="12420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/>
              <a:t>BAŞVURU ŞARTLARI</a:t>
            </a:r>
          </a:p>
          <a:p>
            <a:pPr algn="ctr"/>
            <a:r>
              <a:rPr lang="tr-TR" sz="900" dirty="0"/>
              <a:t>Bakanlık veri tabanına kayıt ve enerji yöneticisi atanması</a:t>
            </a:r>
            <a:endParaRPr lang="en-IN" sz="900" dirty="0"/>
          </a:p>
          <a:p>
            <a:pPr algn="ctr"/>
            <a:r>
              <a:rPr lang="tr-TR" sz="900" dirty="0">
                <a:solidFill>
                  <a:schemeClr val="bg1"/>
                </a:solidFill>
              </a:rPr>
              <a:t> </a:t>
            </a:r>
            <a:endParaRPr lang="en-IN" sz="900" dirty="0">
              <a:solidFill>
                <a:schemeClr val="bg1"/>
              </a:solidFill>
            </a:endParaRPr>
          </a:p>
        </p:txBody>
      </p:sp>
      <p:sp>
        <p:nvSpPr>
          <p:cNvPr id="40" name="TextBox 174"/>
          <p:cNvSpPr txBox="1"/>
          <p:nvPr/>
        </p:nvSpPr>
        <p:spPr>
          <a:xfrm>
            <a:off x="4037808" y="3421995"/>
            <a:ext cx="49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</a:t>
            </a:r>
            <a:r>
              <a:rPr lang="tr-TR" sz="1200" b="1" dirty="0">
                <a:solidFill>
                  <a:schemeClr val="bg1"/>
                </a:solidFill>
              </a:rPr>
              <a:t>8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1" name="TextBox 174"/>
          <p:cNvSpPr txBox="1"/>
          <p:nvPr/>
        </p:nvSpPr>
        <p:spPr>
          <a:xfrm>
            <a:off x="4197156" y="2103358"/>
            <a:ext cx="49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</a:t>
            </a:r>
            <a:r>
              <a:rPr lang="tr-TR" sz="1200" b="1" dirty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3" name="TextBox 174"/>
          <p:cNvSpPr txBox="1"/>
          <p:nvPr/>
        </p:nvSpPr>
        <p:spPr>
          <a:xfrm>
            <a:off x="5346107" y="1614906"/>
            <a:ext cx="49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</a:t>
            </a:r>
            <a:r>
              <a:rPr lang="tr-TR" sz="1200" b="1" dirty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4" name="TextBox 174"/>
          <p:cNvSpPr txBox="1"/>
          <p:nvPr/>
        </p:nvSpPr>
        <p:spPr>
          <a:xfrm>
            <a:off x="5944416" y="1470023"/>
            <a:ext cx="49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</a:t>
            </a:r>
            <a:r>
              <a:rPr lang="tr-TR" sz="1200" b="1" dirty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174"/>
          <p:cNvSpPr txBox="1"/>
          <p:nvPr/>
        </p:nvSpPr>
        <p:spPr>
          <a:xfrm>
            <a:off x="6954611" y="2323207"/>
            <a:ext cx="49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</a:t>
            </a:r>
            <a:r>
              <a:rPr lang="tr-TR" sz="1200" b="1" dirty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174"/>
          <p:cNvSpPr txBox="1"/>
          <p:nvPr/>
        </p:nvSpPr>
        <p:spPr>
          <a:xfrm>
            <a:off x="7134346" y="3505414"/>
            <a:ext cx="49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</a:t>
            </a:r>
            <a:r>
              <a:rPr lang="tr-TR" sz="1200" b="1" dirty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TextBox 174"/>
          <p:cNvSpPr txBox="1"/>
          <p:nvPr/>
        </p:nvSpPr>
        <p:spPr>
          <a:xfrm>
            <a:off x="6207157" y="4233103"/>
            <a:ext cx="49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</a:t>
            </a:r>
            <a:r>
              <a:rPr lang="tr-TR" sz="1200" b="1" dirty="0">
                <a:solidFill>
                  <a:schemeClr val="bg1"/>
                </a:solidFill>
              </a:rPr>
              <a:t>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TextBox 174"/>
          <p:cNvSpPr txBox="1"/>
          <p:nvPr/>
        </p:nvSpPr>
        <p:spPr>
          <a:xfrm>
            <a:off x="5056554" y="4324112"/>
            <a:ext cx="498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</a:t>
            </a:r>
            <a:r>
              <a:rPr lang="tr-TR" sz="1200" b="1" dirty="0">
                <a:solidFill>
                  <a:schemeClr val="bg1"/>
                </a:solidFill>
              </a:rPr>
              <a:t>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2" name="TextBox 125"/>
          <p:cNvSpPr txBox="1"/>
          <p:nvPr/>
        </p:nvSpPr>
        <p:spPr>
          <a:xfrm>
            <a:off x="7737446" y="4370127"/>
            <a:ext cx="435930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altLang="tr-TR" sz="1100" dirty="0">
                <a:solidFill>
                  <a:prstClr val="white">
                    <a:lumMod val="50000"/>
                  </a:prstClr>
                </a:solidFill>
              </a:rPr>
              <a:t>Projeler, Bakanlık tarafından yetkilendirilmiş </a:t>
            </a:r>
          </a:p>
          <a:p>
            <a:pPr algn="ctr">
              <a:spcAft>
                <a:spcPts val="600"/>
              </a:spcAft>
            </a:pPr>
            <a:r>
              <a:rPr lang="tr-TR" altLang="tr-TR" sz="1100" b="1" dirty="0">
                <a:solidFill>
                  <a:srgbClr val="FF0000"/>
                </a:solidFill>
              </a:rPr>
              <a:t>E</a:t>
            </a:r>
            <a:r>
              <a:rPr lang="tr-TR" altLang="tr-TR" sz="1100" dirty="0">
                <a:solidFill>
                  <a:prstClr val="white">
                    <a:lumMod val="50000"/>
                  </a:prstClr>
                </a:solidFill>
              </a:rPr>
              <a:t>nerji </a:t>
            </a:r>
            <a:r>
              <a:rPr lang="tr-TR" altLang="tr-TR" sz="1100" b="1" dirty="0">
                <a:solidFill>
                  <a:srgbClr val="FF0000"/>
                </a:solidFill>
              </a:rPr>
              <a:t>V</a:t>
            </a:r>
            <a:r>
              <a:rPr lang="tr-TR" altLang="tr-TR" sz="1100" dirty="0">
                <a:solidFill>
                  <a:prstClr val="white">
                    <a:lumMod val="50000"/>
                  </a:prstClr>
                </a:solidFill>
              </a:rPr>
              <a:t>erimliliği </a:t>
            </a:r>
            <a:r>
              <a:rPr lang="tr-TR" altLang="tr-TR" sz="1100" b="1" dirty="0">
                <a:solidFill>
                  <a:srgbClr val="FF0000"/>
                </a:solidFill>
              </a:rPr>
              <a:t>D</a:t>
            </a:r>
            <a:r>
              <a:rPr lang="tr-TR" altLang="tr-TR" sz="1100" dirty="0">
                <a:solidFill>
                  <a:prstClr val="white">
                    <a:lumMod val="50000"/>
                  </a:prstClr>
                </a:solidFill>
              </a:rPr>
              <a:t>anışmanlık (EVD) şirketleri tarafından hazırlanmaktadır.</a:t>
            </a:r>
          </a:p>
          <a:p>
            <a:pPr algn="ctr"/>
            <a:r>
              <a:rPr lang="tr-TR" altLang="tr-TR" sz="1200" b="1" spc="4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Yetkili EVD Şirketi Listesi</a:t>
            </a:r>
          </a:p>
          <a:p>
            <a:pPr algn="ctr"/>
            <a:r>
              <a:rPr lang="tr-TR" altLang="tr-TR" sz="900" b="1" dirty="0">
                <a:solidFill>
                  <a:srgbClr val="0070C0"/>
                </a:solidFill>
              </a:rPr>
              <a:t>https://evcedyetkilendirme.enerji.gov.tr//verimlilik/y_yetki_b_a_d_sirketler.aspx</a:t>
            </a:r>
          </a:p>
        </p:txBody>
      </p:sp>
      <p:sp>
        <p:nvSpPr>
          <p:cNvPr id="49" name="TextBox 126"/>
          <p:cNvSpPr txBox="1">
            <a:spLocks noChangeAspect="1"/>
          </p:cNvSpPr>
          <p:nvPr/>
        </p:nvSpPr>
        <p:spPr>
          <a:xfrm>
            <a:off x="8380613" y="4109303"/>
            <a:ext cx="27978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600" b="1" spc="4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Projelerin Hazırlanması</a:t>
            </a:r>
            <a:endParaRPr lang="en-IN" sz="1600" b="1" spc="4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TextBox 126"/>
          <p:cNvSpPr txBox="1">
            <a:spLocks noChangeAspect="1"/>
          </p:cNvSpPr>
          <p:nvPr/>
        </p:nvSpPr>
        <p:spPr>
          <a:xfrm>
            <a:off x="793296" y="4016205"/>
            <a:ext cx="23282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600" b="1" spc="4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Projelerin Uygunluğu</a:t>
            </a:r>
            <a:endParaRPr lang="en-IN" sz="1600" b="1" spc="4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TextBox 125"/>
          <p:cNvSpPr txBox="1"/>
          <p:nvPr/>
        </p:nvSpPr>
        <p:spPr>
          <a:xfrm>
            <a:off x="869581" y="4318236"/>
            <a:ext cx="299026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altLang="tr-TR" sz="1100" dirty="0">
                <a:solidFill>
                  <a:prstClr val="white">
                    <a:lumMod val="50000"/>
                  </a:prstClr>
                </a:solidFill>
              </a:rPr>
              <a:t>Dosya üzerinden ve yerinde yapılan incelemeler (mevcut durum kontrolü, ölçümler vb.) neticesinde projelerin uygunluğuna karar verilir.</a:t>
            </a:r>
            <a:endParaRPr lang="en-I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126"/>
          <p:cNvSpPr txBox="1">
            <a:spLocks noChangeAspect="1"/>
          </p:cNvSpPr>
          <p:nvPr/>
        </p:nvSpPr>
        <p:spPr>
          <a:xfrm>
            <a:off x="922291" y="1138084"/>
            <a:ext cx="23282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600" b="1" spc="4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Başvuru</a:t>
            </a:r>
            <a:endParaRPr lang="en-IN" sz="1600" b="1" spc="4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3991259" y="2353344"/>
            <a:ext cx="9431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/>
              <a:t>BAŞVURU</a:t>
            </a:r>
          </a:p>
          <a:p>
            <a:pPr algn="ctr"/>
            <a:r>
              <a:rPr lang="tr-TR" sz="900" dirty="0"/>
              <a:t>İmalat sanayi, bina, hizmet ve tarım sektörü tesisleri</a:t>
            </a:r>
            <a:endParaRPr lang="en-IN" sz="900" dirty="0"/>
          </a:p>
        </p:txBody>
      </p:sp>
      <p:sp>
        <p:nvSpPr>
          <p:cNvPr id="54" name="Metin kutusu 53"/>
          <p:cNvSpPr txBox="1"/>
          <p:nvPr/>
        </p:nvSpPr>
        <p:spPr>
          <a:xfrm>
            <a:off x="4941497" y="1874410"/>
            <a:ext cx="94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00" b="1" dirty="0"/>
              <a:t>MÜRACAAT</a:t>
            </a:r>
          </a:p>
          <a:p>
            <a:pPr algn="ctr"/>
            <a:r>
              <a:rPr lang="tr-TR" sz="900" dirty="0"/>
              <a:t>Yıl içinde sürekli veya dönemsel başvuru</a:t>
            </a:r>
            <a:endParaRPr lang="en-IN" sz="900" dirty="0"/>
          </a:p>
        </p:txBody>
      </p:sp>
      <p:sp>
        <p:nvSpPr>
          <p:cNvPr id="60" name="Yuvarlatılmış Çapraz Köşeli Dikdörtgen 59"/>
          <p:cNvSpPr/>
          <p:nvPr/>
        </p:nvSpPr>
        <p:spPr>
          <a:xfrm>
            <a:off x="218206" y="99292"/>
            <a:ext cx="11741727" cy="848734"/>
          </a:xfrm>
          <a:prstGeom prst="round2DiagRect">
            <a:avLst>
              <a:gd name="adj1" fmla="val 45461"/>
              <a:gd name="adj2" fmla="val 0"/>
            </a:avLst>
          </a:prstGeom>
          <a:blipFill>
            <a:blip r:embed="rId3">
              <a:lum bright="3000"/>
            </a:blip>
            <a:stretch>
              <a:fillRect/>
            </a:stretch>
          </a:blipFill>
          <a:ln>
            <a:solidFill>
              <a:srgbClr val="B20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500" b="1" dirty="0">
                <a:solidFill>
                  <a:schemeClr val="bg1"/>
                </a:solidFill>
              </a:rPr>
              <a:t>Verimlilik Artırıcı Proje (VAP) Programı </a:t>
            </a:r>
          </a:p>
        </p:txBody>
      </p:sp>
      <p:sp>
        <p:nvSpPr>
          <p:cNvPr id="39" name="TextBox 125">
            <a:extLst>
              <a:ext uri="{FF2B5EF4-FFF2-40B4-BE49-F238E27FC236}">
                <a16:creationId xmlns:a16="http://schemas.microsoft.com/office/drawing/2014/main" id="{A5411328-C656-4170-A4BF-43E666E0C284}"/>
              </a:ext>
            </a:extLst>
          </p:cNvPr>
          <p:cNvSpPr txBox="1"/>
          <p:nvPr/>
        </p:nvSpPr>
        <p:spPr>
          <a:xfrm>
            <a:off x="8268462" y="1378924"/>
            <a:ext cx="3376075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tr-TR" altLang="tr-TR" sz="1100" dirty="0">
                <a:solidFill>
                  <a:prstClr val="white">
                    <a:lumMod val="50000"/>
                  </a:prstClr>
                </a:solidFill>
              </a:rPr>
              <a:t>Enerji verimli ekipman ve sistem kullanımı, </a:t>
            </a:r>
          </a:p>
          <a:p>
            <a:pPr algn="just">
              <a:spcAft>
                <a:spcPts val="300"/>
              </a:spcAft>
            </a:pPr>
            <a:r>
              <a:rPr lang="tr-TR" altLang="tr-TR" sz="1100" dirty="0">
                <a:solidFill>
                  <a:prstClr val="white">
                    <a:lumMod val="50000"/>
                  </a:prstClr>
                </a:solidFill>
              </a:rPr>
              <a:t>yalıtım, </a:t>
            </a:r>
          </a:p>
          <a:p>
            <a:pPr algn="just">
              <a:spcAft>
                <a:spcPts val="300"/>
              </a:spcAft>
            </a:pPr>
            <a:r>
              <a:rPr lang="tr-TR" altLang="tr-TR" sz="1100" dirty="0">
                <a:solidFill>
                  <a:prstClr val="white">
                    <a:lumMod val="50000"/>
                  </a:prstClr>
                </a:solidFill>
              </a:rPr>
              <a:t>rehabilitasyon ve </a:t>
            </a:r>
          </a:p>
          <a:p>
            <a:pPr algn="just">
              <a:spcAft>
                <a:spcPts val="300"/>
              </a:spcAft>
            </a:pPr>
            <a:r>
              <a:rPr lang="tr-TR" altLang="tr-TR" sz="1100" dirty="0">
                <a:solidFill>
                  <a:prstClr val="white">
                    <a:lumMod val="50000"/>
                  </a:prstClr>
                </a:solidFill>
              </a:rPr>
              <a:t>proses düzenleme gibi yollarla; </a:t>
            </a:r>
          </a:p>
          <a:p>
            <a:pPr algn="just">
              <a:spcAft>
                <a:spcPts val="300"/>
              </a:spcAft>
            </a:pPr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gereksiz enerji kullanımının, </a:t>
            </a:r>
          </a:p>
          <a:p>
            <a:pPr algn="just">
              <a:spcAft>
                <a:spcPts val="300"/>
              </a:spcAft>
            </a:pPr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atık enerjinin, </a:t>
            </a:r>
          </a:p>
          <a:p>
            <a:pPr algn="just">
              <a:spcAft>
                <a:spcPts val="300"/>
              </a:spcAft>
            </a:pPr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enerji kayıp ve kaçaklarının önlenmesi veya en aza indirilmesi, </a:t>
            </a:r>
          </a:p>
          <a:p>
            <a:pPr algn="just">
              <a:spcAft>
                <a:spcPts val="300"/>
              </a:spcAft>
            </a:pPr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atık enerjinin geri kazanılması</a:t>
            </a:r>
            <a:r>
              <a:rPr lang="tr-TR" sz="1100" dirty="0">
                <a:solidFill>
                  <a:prstClr val="white">
                    <a:lumMod val="50000"/>
                  </a:prstClr>
                </a:solidFill>
              </a:rPr>
              <a:t>, </a:t>
            </a:r>
          </a:p>
          <a:p>
            <a:pPr algn="just">
              <a:spcAft>
                <a:spcPts val="300"/>
              </a:spcAft>
            </a:pPr>
            <a:r>
              <a:rPr lang="tr-TR" sz="1100" dirty="0" err="1">
                <a:solidFill>
                  <a:schemeClr val="bg1">
                    <a:lumMod val="50000"/>
                  </a:schemeClr>
                </a:solidFill>
              </a:rPr>
              <a:t>kojenerasyon</a:t>
            </a:r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 sistemleri /atık ısıdan elektrik üretimi,</a:t>
            </a:r>
          </a:p>
          <a:p>
            <a:pPr algn="just">
              <a:spcAft>
                <a:spcPts val="300"/>
              </a:spcAft>
            </a:pPr>
            <a:r>
              <a:rPr lang="tr-TR" altLang="tr-TR" sz="1100" b="1" dirty="0">
                <a:solidFill>
                  <a:srgbClr val="FF0000"/>
                </a:solidFill>
                <a:cs typeface="Times New Roman" panose="02020603050405020304" pitchFamily="18" charset="0"/>
              </a:rPr>
              <a:t>yenilebilir enerji kaynaklı ısı</a:t>
            </a:r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 gibi </a:t>
            </a:r>
          </a:p>
          <a:p>
            <a:pPr algn="just">
              <a:spcAft>
                <a:spcPts val="300"/>
              </a:spcAft>
            </a:pPr>
            <a:r>
              <a:rPr lang="tr-TR" sz="1100" dirty="0">
                <a:solidFill>
                  <a:schemeClr val="bg1">
                    <a:lumMod val="50000"/>
                  </a:schemeClr>
                </a:solidFill>
              </a:rPr>
              <a:t>konulardaki çözümleri içine alan ve bileşenler bazında hazırlanan verimlilik artırıcı projelerdir.</a:t>
            </a:r>
          </a:p>
        </p:txBody>
      </p:sp>
      <p:sp>
        <p:nvSpPr>
          <p:cNvPr id="38" name="TextBox 125">
            <a:extLst>
              <a:ext uri="{FF2B5EF4-FFF2-40B4-BE49-F238E27FC236}">
                <a16:creationId xmlns:a16="http://schemas.microsoft.com/office/drawing/2014/main" id="{B24B2DA8-B6D1-4B38-BE6F-189A7A3E3C9B}"/>
              </a:ext>
            </a:extLst>
          </p:cNvPr>
          <p:cNvSpPr txBox="1"/>
          <p:nvPr/>
        </p:nvSpPr>
        <p:spPr>
          <a:xfrm>
            <a:off x="650421" y="6064519"/>
            <a:ext cx="109941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400" b="1" dirty="0">
                <a:solidFill>
                  <a:srgbClr val="FF0000"/>
                </a:solidFill>
              </a:rPr>
              <a:t>Desteğin içeriği: Yatırım maliyetinin </a:t>
            </a:r>
            <a:r>
              <a:rPr lang="tr-TR" sz="1400" dirty="0">
                <a:solidFill>
                  <a:prstClr val="white">
                    <a:lumMod val="50000"/>
                  </a:prstClr>
                </a:solidFill>
              </a:rPr>
              <a:t>(proje yatırım </a:t>
            </a:r>
            <a:r>
              <a:rPr lang="tr-TR" sz="1400" dirty="0" err="1">
                <a:solidFill>
                  <a:prstClr val="white">
                    <a:lumMod val="50000"/>
                  </a:prstClr>
                </a:solidFill>
              </a:rPr>
              <a:t>bedeli+EVD</a:t>
            </a:r>
            <a:r>
              <a:rPr lang="tr-TR" sz="1400" dirty="0">
                <a:solidFill>
                  <a:prstClr val="white">
                    <a:lumMod val="50000"/>
                  </a:prstClr>
                </a:solidFill>
              </a:rPr>
              <a:t> Şirketi proje hazırlama </a:t>
            </a:r>
            <a:r>
              <a:rPr lang="tr-TR" sz="1400" dirty="0" err="1">
                <a:solidFill>
                  <a:prstClr val="white">
                    <a:lumMod val="50000"/>
                  </a:prstClr>
                </a:solidFill>
              </a:rPr>
              <a:t>bedeli+TSE</a:t>
            </a:r>
            <a:r>
              <a:rPr lang="tr-TR" sz="1400" dirty="0">
                <a:solidFill>
                  <a:prstClr val="white">
                    <a:lumMod val="50000"/>
                  </a:prstClr>
                </a:solidFill>
              </a:rPr>
              <a:t> yerinde inceleme bedeli) </a:t>
            </a:r>
            <a:r>
              <a:rPr lang="tr-TR" sz="1400" b="1" u="sng" dirty="0">
                <a:solidFill>
                  <a:srgbClr val="002060"/>
                </a:solidFill>
              </a:rPr>
              <a:t>%30’u </a:t>
            </a:r>
            <a:r>
              <a:rPr lang="tr-TR" sz="1400" b="1" dirty="0">
                <a:solidFill>
                  <a:srgbClr val="FF0000"/>
                </a:solidFill>
              </a:rPr>
              <a:t>en fazla 1,5 milyon TL</a:t>
            </a:r>
          </a:p>
        </p:txBody>
      </p:sp>
      <p:grpSp>
        <p:nvGrpSpPr>
          <p:cNvPr id="56" name="Grup 55">
            <a:extLst>
              <a:ext uri="{FF2B5EF4-FFF2-40B4-BE49-F238E27FC236}">
                <a16:creationId xmlns:a16="http://schemas.microsoft.com/office/drawing/2014/main" id="{8309B4A3-69CC-4689-8B67-B161F778FC51}"/>
              </a:ext>
            </a:extLst>
          </p:cNvPr>
          <p:cNvGrpSpPr/>
          <p:nvPr/>
        </p:nvGrpSpPr>
        <p:grpSpPr>
          <a:xfrm>
            <a:off x="11108484" y="6238875"/>
            <a:ext cx="571641" cy="404182"/>
            <a:chOff x="10946566" y="6072297"/>
            <a:chExt cx="733559" cy="57076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9765B98-4697-4622-B950-AC4821950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240" y="6072297"/>
              <a:ext cx="570760" cy="570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/>
            </a:p>
          </p:txBody>
        </p:sp>
        <p:sp>
          <p:nvSpPr>
            <p:cNvPr id="58" name="TextBox 7">
              <a:extLst>
                <a:ext uri="{FF2B5EF4-FFF2-40B4-BE49-F238E27FC236}">
                  <a16:creationId xmlns:a16="http://schemas.microsoft.com/office/drawing/2014/main" id="{98053F76-DD41-4672-B1D4-B0FEAB7EBBF9}"/>
                </a:ext>
              </a:extLst>
            </p:cNvPr>
            <p:cNvSpPr txBox="1"/>
            <p:nvPr/>
          </p:nvSpPr>
          <p:spPr>
            <a:xfrm>
              <a:off x="10946566" y="6174167"/>
              <a:ext cx="733559" cy="326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8934E8A8-1004-4322-BFC5-88780F0F0BE2}" type="slidenum">
                <a:rPr lang="id-ID" sz="1400">
                  <a:solidFill>
                    <a:schemeClr val="bg1"/>
                  </a:solidFill>
                  <a:latin typeface="Lato" pitchFamily="34" charset="0"/>
                </a:rPr>
                <a:t>4</a:t>
              </a:fld>
              <a:endParaRPr lang="en-US" sz="14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4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 36">
            <a:extLst>
              <a:ext uri="{FF2B5EF4-FFF2-40B4-BE49-F238E27FC236}">
                <a16:creationId xmlns:a16="http://schemas.microsoft.com/office/drawing/2014/main" id="{229DEE27-2DBD-435E-B5E0-450E857189F9}"/>
              </a:ext>
            </a:extLst>
          </p:cNvPr>
          <p:cNvGrpSpPr/>
          <p:nvPr/>
        </p:nvGrpSpPr>
        <p:grpSpPr>
          <a:xfrm>
            <a:off x="11108484" y="6238875"/>
            <a:ext cx="571641" cy="404182"/>
            <a:chOff x="10946566" y="6072297"/>
            <a:chExt cx="733559" cy="57076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73B302D-C3BE-43DB-92B1-8EC5D7422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240" y="6072297"/>
              <a:ext cx="570760" cy="570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/>
            </a:p>
          </p:txBody>
        </p:sp>
        <p:sp>
          <p:nvSpPr>
            <p:cNvPr id="40" name="TextBox 7">
              <a:extLst>
                <a:ext uri="{FF2B5EF4-FFF2-40B4-BE49-F238E27FC236}">
                  <a16:creationId xmlns:a16="http://schemas.microsoft.com/office/drawing/2014/main" id="{D807B338-68D3-490A-AC1F-E4A118B9C55D}"/>
                </a:ext>
              </a:extLst>
            </p:cNvPr>
            <p:cNvSpPr txBox="1"/>
            <p:nvPr/>
          </p:nvSpPr>
          <p:spPr>
            <a:xfrm>
              <a:off x="10946566" y="6174167"/>
              <a:ext cx="733559" cy="326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8934E8A8-1004-4322-BFC5-88780F0F0BE2}" type="slidenum">
                <a:rPr lang="id-ID" sz="1400">
                  <a:solidFill>
                    <a:schemeClr val="bg1"/>
                  </a:solidFill>
                  <a:latin typeface="Lato" pitchFamily="34" charset="0"/>
                </a:rPr>
                <a:t>5</a:t>
              </a:fld>
              <a:endParaRPr lang="en-US" sz="14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</p:grpSp>
      <p:sp>
        <p:nvSpPr>
          <p:cNvPr id="41" name="Yuvarlatılmış Çapraz Köşeli Dikdörtgen 59">
            <a:extLst>
              <a:ext uri="{FF2B5EF4-FFF2-40B4-BE49-F238E27FC236}">
                <a16:creationId xmlns:a16="http://schemas.microsoft.com/office/drawing/2014/main" id="{408DFAB7-67B2-4DB2-87BF-DCC934E7399B}"/>
              </a:ext>
            </a:extLst>
          </p:cNvPr>
          <p:cNvSpPr/>
          <p:nvPr/>
        </p:nvSpPr>
        <p:spPr>
          <a:xfrm>
            <a:off x="218206" y="99292"/>
            <a:ext cx="11741727" cy="848734"/>
          </a:xfrm>
          <a:prstGeom prst="round2DiagRect">
            <a:avLst>
              <a:gd name="adj1" fmla="val 45461"/>
              <a:gd name="adj2" fmla="val 0"/>
            </a:avLst>
          </a:prstGeom>
          <a:blipFill>
            <a:blip r:embed="rId3">
              <a:lum bright="3000"/>
            </a:blip>
            <a:stretch>
              <a:fillRect/>
            </a:stretch>
          </a:blipFill>
          <a:ln>
            <a:solidFill>
              <a:srgbClr val="B20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500" b="1" dirty="0">
                <a:solidFill>
                  <a:schemeClr val="bg1"/>
                </a:solidFill>
              </a:rPr>
              <a:t>VAP Destek Programı Sonuçları</a:t>
            </a:r>
          </a:p>
        </p:txBody>
      </p:sp>
      <p:grpSp>
        <p:nvGrpSpPr>
          <p:cNvPr id="35" name="Grup 34">
            <a:extLst>
              <a:ext uri="{FF2B5EF4-FFF2-40B4-BE49-F238E27FC236}">
                <a16:creationId xmlns:a16="http://schemas.microsoft.com/office/drawing/2014/main" id="{158BE111-8551-4E05-B4BB-185C9AAB463B}"/>
              </a:ext>
            </a:extLst>
          </p:cNvPr>
          <p:cNvGrpSpPr/>
          <p:nvPr/>
        </p:nvGrpSpPr>
        <p:grpSpPr>
          <a:xfrm>
            <a:off x="1445550" y="1514700"/>
            <a:ext cx="9720000" cy="3600000"/>
            <a:chOff x="0" y="10981"/>
            <a:chExt cx="11627423" cy="3901335"/>
          </a:xfrm>
        </p:grpSpPr>
        <p:grpSp>
          <p:nvGrpSpPr>
            <p:cNvPr id="36" name="Grup 35">
              <a:extLst>
                <a:ext uri="{FF2B5EF4-FFF2-40B4-BE49-F238E27FC236}">
                  <a16:creationId xmlns:a16="http://schemas.microsoft.com/office/drawing/2014/main" id="{247D7CAF-44B6-46D4-A341-590BF2D8D133}"/>
                </a:ext>
              </a:extLst>
            </p:cNvPr>
            <p:cNvGrpSpPr/>
            <p:nvPr/>
          </p:nvGrpSpPr>
          <p:grpSpPr>
            <a:xfrm>
              <a:off x="1965203" y="10981"/>
              <a:ext cx="9662220" cy="3867898"/>
              <a:chOff x="1965203" y="11658"/>
              <a:chExt cx="10515552" cy="4106477"/>
            </a:xfrm>
          </p:grpSpPr>
          <p:grpSp>
            <p:nvGrpSpPr>
              <p:cNvPr id="44" name="Grup 43">
                <a:extLst>
                  <a:ext uri="{FF2B5EF4-FFF2-40B4-BE49-F238E27FC236}">
                    <a16:creationId xmlns:a16="http://schemas.microsoft.com/office/drawing/2014/main" id="{781AA895-0E06-4ACC-AE7A-586D4275DF5D}"/>
                  </a:ext>
                </a:extLst>
              </p:cNvPr>
              <p:cNvGrpSpPr/>
              <p:nvPr/>
            </p:nvGrpSpPr>
            <p:grpSpPr>
              <a:xfrm>
                <a:off x="1965203" y="11658"/>
                <a:ext cx="10515552" cy="1552457"/>
                <a:chOff x="1965203" y="11658"/>
                <a:chExt cx="10515552" cy="1552457"/>
              </a:xfrm>
            </p:grpSpPr>
            <p:grpSp>
              <p:nvGrpSpPr>
                <p:cNvPr id="86" name="Grup 85">
                  <a:extLst>
                    <a:ext uri="{FF2B5EF4-FFF2-40B4-BE49-F238E27FC236}">
                      <a16:creationId xmlns:a16="http://schemas.microsoft.com/office/drawing/2014/main" id="{3DFEF002-86F9-4426-95B3-41D99C4C1A5E}"/>
                    </a:ext>
                  </a:extLst>
                </p:cNvPr>
                <p:cNvGrpSpPr/>
                <p:nvPr/>
              </p:nvGrpSpPr>
              <p:grpSpPr>
                <a:xfrm>
                  <a:off x="4044960" y="14920"/>
                  <a:ext cx="6343396" cy="1549195"/>
                  <a:chOff x="4044960" y="14920"/>
                  <a:chExt cx="6343396" cy="1549195"/>
                </a:xfrm>
              </p:grpSpPr>
              <p:sp>
                <p:nvSpPr>
                  <p:cNvPr id="91" name="Freeform 105">
                    <a:extLst>
                      <a:ext uri="{FF2B5EF4-FFF2-40B4-BE49-F238E27FC236}">
                        <a16:creationId xmlns:a16="http://schemas.microsoft.com/office/drawing/2014/main" id="{91517DD0-BFB4-42C5-95B2-966722475D4B}"/>
                      </a:ext>
                    </a:extLst>
                  </p:cNvPr>
                  <p:cNvSpPr/>
                  <p:nvPr/>
                </p:nvSpPr>
                <p:spPr>
                  <a:xfrm>
                    <a:off x="4044960" y="14920"/>
                    <a:ext cx="2160000" cy="576000"/>
                  </a:xfrm>
                  <a:custGeom>
                    <a:avLst/>
                    <a:gdLst>
                      <a:gd name="connsiteX0" fmla="*/ 122381 w 2445023"/>
                      <a:gd name="connsiteY0" fmla="*/ 0 h 590154"/>
                      <a:gd name="connsiteX1" fmla="*/ 2445023 w 2445023"/>
                      <a:gd name="connsiteY1" fmla="*/ 0 h 590154"/>
                      <a:gd name="connsiteX2" fmla="*/ 2322643 w 2445023"/>
                      <a:gd name="connsiteY2" fmla="*/ 590154 h 590154"/>
                      <a:gd name="connsiteX3" fmla="*/ 0 w 2445023"/>
                      <a:gd name="connsiteY3" fmla="*/ 590154 h 590154"/>
                      <a:gd name="connsiteX4" fmla="*/ 122381 w 2445023"/>
                      <a:gd name="connsiteY4" fmla="*/ 0 h 590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5023" h="590154">
                        <a:moveTo>
                          <a:pt x="122381" y="0"/>
                        </a:moveTo>
                        <a:lnTo>
                          <a:pt x="2445023" y="0"/>
                        </a:lnTo>
                        <a:lnTo>
                          <a:pt x="2322643" y="590154"/>
                        </a:lnTo>
                        <a:lnTo>
                          <a:pt x="0" y="590154"/>
                        </a:lnTo>
                        <a:lnTo>
                          <a:pt x="122381" y="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tr-TR" sz="1400" kern="1200" spc="4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Yatırım Bedeli</a:t>
                    </a:r>
                    <a:endParaRPr lang="tr-TR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tr-TR" sz="1400" kern="1200" spc="4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tr-TR" sz="140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₺)</a:t>
                    </a:r>
                    <a:endParaRPr lang="tr-TR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AAFBF607-0B23-4201-8017-1EB89C990FE1}"/>
                      </a:ext>
                    </a:extLst>
                  </p:cNvPr>
                  <p:cNvSpPr/>
                  <p:nvPr/>
                </p:nvSpPr>
                <p:spPr>
                  <a:xfrm>
                    <a:off x="4433972" y="806222"/>
                    <a:ext cx="1224001" cy="757893"/>
                  </a:xfrm>
                  <a:prstGeom prst="ellipse">
                    <a:avLst/>
                  </a:prstGeom>
                  <a:solidFill>
                    <a:srgbClr val="A5A5A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>
                    <a:norm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tr-TR" sz="1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528,2 </a:t>
                    </a:r>
                    <a:r>
                      <a:rPr lang="tr-TR" sz="140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milyon</a:t>
                    </a:r>
                    <a:endParaRPr lang="tr-TR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3" name="Freeform 114">
                    <a:extLst>
                      <a:ext uri="{FF2B5EF4-FFF2-40B4-BE49-F238E27FC236}">
                        <a16:creationId xmlns:a16="http://schemas.microsoft.com/office/drawing/2014/main" id="{F4C0D47B-D54F-4ADF-BC0E-17878BD4602D}"/>
                      </a:ext>
                    </a:extLst>
                  </p:cNvPr>
                  <p:cNvSpPr/>
                  <p:nvPr/>
                </p:nvSpPr>
                <p:spPr>
                  <a:xfrm>
                    <a:off x="6126451" y="14920"/>
                    <a:ext cx="2160000" cy="576000"/>
                  </a:xfrm>
                  <a:custGeom>
                    <a:avLst/>
                    <a:gdLst>
                      <a:gd name="connsiteX0" fmla="*/ 122381 w 2445023"/>
                      <a:gd name="connsiteY0" fmla="*/ 0 h 590154"/>
                      <a:gd name="connsiteX1" fmla="*/ 2445023 w 2445023"/>
                      <a:gd name="connsiteY1" fmla="*/ 0 h 590154"/>
                      <a:gd name="connsiteX2" fmla="*/ 2322643 w 2445023"/>
                      <a:gd name="connsiteY2" fmla="*/ 590154 h 590154"/>
                      <a:gd name="connsiteX3" fmla="*/ 0 w 2445023"/>
                      <a:gd name="connsiteY3" fmla="*/ 590154 h 590154"/>
                      <a:gd name="connsiteX4" fmla="*/ 122381 w 2445023"/>
                      <a:gd name="connsiteY4" fmla="*/ 0 h 590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5023" h="590154">
                        <a:moveTo>
                          <a:pt x="122381" y="0"/>
                        </a:moveTo>
                        <a:lnTo>
                          <a:pt x="2445023" y="0"/>
                        </a:lnTo>
                        <a:lnTo>
                          <a:pt x="2322643" y="590154"/>
                        </a:lnTo>
                        <a:lnTo>
                          <a:pt x="0" y="590154"/>
                        </a:lnTo>
                        <a:lnTo>
                          <a:pt x="122381" y="0"/>
                        </a:lnTo>
                        <a:close/>
                      </a:path>
                    </a:pathLst>
                  </a:custGeom>
                  <a:solidFill>
                    <a:srgbClr val="70AD47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tr-TR" sz="1400" kern="1200" spc="4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Destek Tutarı</a:t>
                    </a:r>
                    <a:endParaRPr lang="tr-TR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tr-TR" sz="1400" kern="1200" spc="4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tr-TR" sz="140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₺)</a:t>
                    </a:r>
                    <a:endParaRPr lang="tr-TR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76100148-AF9A-435E-92CC-3EEB6CB05ADC}"/>
                      </a:ext>
                    </a:extLst>
                  </p:cNvPr>
                  <p:cNvSpPr/>
                  <p:nvPr/>
                </p:nvSpPr>
                <p:spPr>
                  <a:xfrm>
                    <a:off x="6532361" y="792097"/>
                    <a:ext cx="1224001" cy="757893"/>
                  </a:xfrm>
                  <a:prstGeom prst="ellipse">
                    <a:avLst/>
                  </a:prstGeom>
                  <a:solidFill>
                    <a:srgbClr val="70AD47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>
                    <a:norm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tr-TR" sz="1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128 </a:t>
                    </a:r>
                    <a:r>
                      <a:rPr lang="tr-TR" sz="140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milyon</a:t>
                    </a:r>
                    <a:endParaRPr lang="tr-TR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" name="Freeform 123">
                    <a:extLst>
                      <a:ext uri="{FF2B5EF4-FFF2-40B4-BE49-F238E27FC236}">
                        <a16:creationId xmlns:a16="http://schemas.microsoft.com/office/drawing/2014/main" id="{02A54EFF-1FC3-4224-B6F6-20EF92F30053}"/>
                      </a:ext>
                    </a:extLst>
                  </p:cNvPr>
                  <p:cNvSpPr/>
                  <p:nvPr/>
                </p:nvSpPr>
                <p:spPr>
                  <a:xfrm>
                    <a:off x="8228964" y="14920"/>
                    <a:ext cx="2159392" cy="576000"/>
                  </a:xfrm>
                  <a:custGeom>
                    <a:avLst/>
                    <a:gdLst>
                      <a:gd name="connsiteX0" fmla="*/ 122381 w 2445023"/>
                      <a:gd name="connsiteY0" fmla="*/ 0 h 590154"/>
                      <a:gd name="connsiteX1" fmla="*/ 2445023 w 2445023"/>
                      <a:gd name="connsiteY1" fmla="*/ 0 h 590154"/>
                      <a:gd name="connsiteX2" fmla="*/ 2322643 w 2445023"/>
                      <a:gd name="connsiteY2" fmla="*/ 590154 h 590154"/>
                      <a:gd name="connsiteX3" fmla="*/ 0 w 2445023"/>
                      <a:gd name="connsiteY3" fmla="*/ 590154 h 590154"/>
                      <a:gd name="connsiteX4" fmla="*/ 122381 w 2445023"/>
                      <a:gd name="connsiteY4" fmla="*/ 0 h 590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5023" h="590154">
                        <a:moveTo>
                          <a:pt x="122381" y="0"/>
                        </a:moveTo>
                        <a:lnTo>
                          <a:pt x="2445023" y="0"/>
                        </a:lnTo>
                        <a:lnTo>
                          <a:pt x="2322643" y="590154"/>
                        </a:lnTo>
                        <a:lnTo>
                          <a:pt x="0" y="590154"/>
                        </a:lnTo>
                        <a:lnTo>
                          <a:pt x="122381" y="0"/>
                        </a:lnTo>
                        <a:close/>
                      </a:path>
                    </a:pathLst>
                  </a:custGeom>
                  <a:solidFill>
                    <a:srgbClr val="ED7D3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tr-TR" sz="1400" kern="1200" spc="4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Parasal Tasarruf (</a:t>
                    </a:r>
                    <a:r>
                      <a:rPr lang="tr-TR" sz="1400" kern="12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₺/Yıl)</a:t>
                    </a:r>
                    <a:endParaRPr lang="tr-TR" sz="14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CEE6A8EA-E6E4-4B2C-8FB5-14FC2E7C0F95}"/>
                      </a:ext>
                    </a:extLst>
                  </p:cNvPr>
                  <p:cNvSpPr/>
                  <p:nvPr/>
                </p:nvSpPr>
                <p:spPr>
                  <a:xfrm>
                    <a:off x="8565854" y="792097"/>
                    <a:ext cx="1224001" cy="757893"/>
                  </a:xfrm>
                  <a:prstGeom prst="ellipse">
                    <a:avLst/>
                  </a:prstGeom>
                  <a:solidFill>
                    <a:srgbClr val="ED7D3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>
                    <a:norm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tr-TR" sz="140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826,9 milyon</a:t>
                    </a:r>
                    <a:endParaRPr lang="tr-TR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7" name="Freeform 105">
                  <a:extLst>
                    <a:ext uri="{FF2B5EF4-FFF2-40B4-BE49-F238E27FC236}">
                      <a16:creationId xmlns:a16="http://schemas.microsoft.com/office/drawing/2014/main" id="{B59E5276-0AB2-4DDA-A0D3-2E7ABB0A0C77}"/>
                    </a:ext>
                  </a:extLst>
                </p:cNvPr>
                <p:cNvSpPr/>
                <p:nvPr/>
              </p:nvSpPr>
              <p:spPr>
                <a:xfrm>
                  <a:off x="1965203" y="14920"/>
                  <a:ext cx="2160001" cy="576000"/>
                </a:xfrm>
                <a:custGeom>
                  <a:avLst/>
                  <a:gdLst>
                    <a:gd name="connsiteX0" fmla="*/ 122381 w 2445023"/>
                    <a:gd name="connsiteY0" fmla="*/ 0 h 590154"/>
                    <a:gd name="connsiteX1" fmla="*/ 2445023 w 2445023"/>
                    <a:gd name="connsiteY1" fmla="*/ 0 h 590154"/>
                    <a:gd name="connsiteX2" fmla="*/ 2322643 w 2445023"/>
                    <a:gd name="connsiteY2" fmla="*/ 590154 h 590154"/>
                    <a:gd name="connsiteX3" fmla="*/ 0 w 2445023"/>
                    <a:gd name="connsiteY3" fmla="*/ 590154 h 590154"/>
                    <a:gd name="connsiteX4" fmla="*/ 122381 w 2445023"/>
                    <a:gd name="connsiteY4" fmla="*/ 0 h 590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5023" h="590154">
                      <a:moveTo>
                        <a:pt x="122381" y="0"/>
                      </a:moveTo>
                      <a:lnTo>
                        <a:pt x="2445023" y="0"/>
                      </a:lnTo>
                      <a:lnTo>
                        <a:pt x="2322643" y="590154"/>
                      </a:lnTo>
                      <a:lnTo>
                        <a:pt x="0" y="590154"/>
                      </a:lnTo>
                      <a:lnTo>
                        <a:pt x="122381" y="0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tr-TR" sz="1400" kern="1200" spc="40" dirty="0">
                      <a:solidFill>
                        <a:srgbClr val="FFFFFF"/>
                      </a:solidFill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Proje Sayısı</a:t>
                  </a:r>
                  <a:endParaRPr lang="tr-T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C28922D8-5614-433A-8FE1-54287E09F2F2}"/>
                    </a:ext>
                  </a:extLst>
                </p:cNvPr>
                <p:cNvSpPr/>
                <p:nvPr/>
              </p:nvSpPr>
              <p:spPr>
                <a:xfrm>
                  <a:off x="2361210" y="806222"/>
                  <a:ext cx="1224002" cy="75789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>
                  <a:norm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tr-TR" sz="1400" kern="12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528</a:t>
                  </a:r>
                  <a:endParaRPr lang="tr-T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105">
                  <a:extLst>
                    <a:ext uri="{FF2B5EF4-FFF2-40B4-BE49-F238E27FC236}">
                      <a16:creationId xmlns:a16="http://schemas.microsoft.com/office/drawing/2014/main" id="{7E42E767-6F1A-4336-BD2D-E75814B51581}"/>
                    </a:ext>
                  </a:extLst>
                </p:cNvPr>
                <p:cNvSpPr/>
                <p:nvPr/>
              </p:nvSpPr>
              <p:spPr>
                <a:xfrm>
                  <a:off x="10320755" y="11658"/>
                  <a:ext cx="2160000" cy="576000"/>
                </a:xfrm>
                <a:custGeom>
                  <a:avLst/>
                  <a:gdLst>
                    <a:gd name="connsiteX0" fmla="*/ 122381 w 2445023"/>
                    <a:gd name="connsiteY0" fmla="*/ 0 h 590154"/>
                    <a:gd name="connsiteX1" fmla="*/ 2445023 w 2445023"/>
                    <a:gd name="connsiteY1" fmla="*/ 0 h 590154"/>
                    <a:gd name="connsiteX2" fmla="*/ 2322643 w 2445023"/>
                    <a:gd name="connsiteY2" fmla="*/ 590154 h 590154"/>
                    <a:gd name="connsiteX3" fmla="*/ 0 w 2445023"/>
                    <a:gd name="connsiteY3" fmla="*/ 590154 h 590154"/>
                    <a:gd name="connsiteX4" fmla="*/ 122381 w 2445023"/>
                    <a:gd name="connsiteY4" fmla="*/ 0 h 590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5023" h="590154">
                      <a:moveTo>
                        <a:pt x="122381" y="0"/>
                      </a:moveTo>
                      <a:lnTo>
                        <a:pt x="2445023" y="0"/>
                      </a:lnTo>
                      <a:lnTo>
                        <a:pt x="2322643" y="590154"/>
                      </a:lnTo>
                      <a:lnTo>
                        <a:pt x="0" y="590154"/>
                      </a:lnTo>
                      <a:lnTo>
                        <a:pt x="122381" y="0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tr-TR" sz="1400" kern="1200" spc="40">
                      <a:solidFill>
                        <a:srgbClr val="FFFFFF"/>
                      </a:solidFill>
                      <a:effectLst/>
                      <a:latin typeface="Calibri Light" panose="020F03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Enerji Tasarrufu (TEP/Yıl)</a:t>
                  </a:r>
                  <a:endParaRPr lang="tr-TR" sz="1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8175167-BB28-457A-A15A-EAE7D702848A}"/>
                    </a:ext>
                  </a:extLst>
                </p:cNvPr>
                <p:cNvSpPr/>
                <p:nvPr/>
              </p:nvSpPr>
              <p:spPr>
                <a:xfrm>
                  <a:off x="10637480" y="782905"/>
                  <a:ext cx="1224001" cy="757893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>
                  <a:norm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tr-TR" sz="1400" kern="12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117.865</a:t>
                  </a:r>
                  <a:endParaRPr lang="tr-T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5" name="Grup 44">
                <a:extLst>
                  <a:ext uri="{FF2B5EF4-FFF2-40B4-BE49-F238E27FC236}">
                    <a16:creationId xmlns:a16="http://schemas.microsoft.com/office/drawing/2014/main" id="{C8DD24EA-1FB9-45FC-ADBC-0315264EE262}"/>
                  </a:ext>
                </a:extLst>
              </p:cNvPr>
              <p:cNvGrpSpPr/>
              <p:nvPr/>
            </p:nvGrpSpPr>
            <p:grpSpPr>
              <a:xfrm>
                <a:off x="2361210" y="3336925"/>
                <a:ext cx="9500269" cy="781210"/>
                <a:chOff x="2361210" y="3336925"/>
                <a:chExt cx="9500269" cy="781210"/>
              </a:xfrm>
            </p:grpSpPr>
            <p:grpSp>
              <p:nvGrpSpPr>
                <p:cNvPr id="58" name="Grup 57">
                  <a:extLst>
                    <a:ext uri="{FF2B5EF4-FFF2-40B4-BE49-F238E27FC236}">
                      <a16:creationId xmlns:a16="http://schemas.microsoft.com/office/drawing/2014/main" id="{3109B51B-DF7C-4E3E-A632-25B5B015ADCB}"/>
                    </a:ext>
                  </a:extLst>
                </p:cNvPr>
                <p:cNvGrpSpPr/>
                <p:nvPr/>
              </p:nvGrpSpPr>
              <p:grpSpPr>
                <a:xfrm>
                  <a:off x="4433973" y="3346117"/>
                  <a:ext cx="5355880" cy="772018"/>
                  <a:chOff x="4433973" y="3346117"/>
                  <a:chExt cx="5355880" cy="772018"/>
                </a:xfrm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DEFB48E0-5D49-4216-99F6-A436B4B9E137}"/>
                      </a:ext>
                    </a:extLst>
                  </p:cNvPr>
                  <p:cNvSpPr/>
                  <p:nvPr/>
                </p:nvSpPr>
                <p:spPr>
                  <a:xfrm>
                    <a:off x="4433973" y="3360242"/>
                    <a:ext cx="1224001" cy="757893"/>
                  </a:xfrm>
                  <a:prstGeom prst="ellipse">
                    <a:avLst/>
                  </a:prstGeom>
                  <a:solidFill>
                    <a:srgbClr val="A5A5A5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>
                    <a:norm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tr-TR" sz="1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1.116,2 </a:t>
                    </a:r>
                    <a:r>
                      <a:rPr lang="tr-TR" sz="140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milyon</a:t>
                    </a:r>
                    <a:endParaRPr lang="tr-TR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17293A16-1FBE-4E10-9380-FD54CFC2BA6B}"/>
                      </a:ext>
                    </a:extLst>
                  </p:cNvPr>
                  <p:cNvSpPr/>
                  <p:nvPr/>
                </p:nvSpPr>
                <p:spPr>
                  <a:xfrm>
                    <a:off x="6532362" y="3346117"/>
                    <a:ext cx="1224001" cy="757893"/>
                  </a:xfrm>
                  <a:prstGeom prst="ellipse">
                    <a:avLst/>
                  </a:prstGeom>
                  <a:solidFill>
                    <a:srgbClr val="70AD47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>
                    <a:norm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tr-TR" sz="1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304,4 </a:t>
                    </a:r>
                    <a:r>
                      <a:rPr lang="tr-TR" sz="1400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milyon</a:t>
                    </a:r>
                    <a:endParaRPr lang="tr-TR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EF7A55CC-171B-43D2-BE9D-D93B0EC9C22D}"/>
                      </a:ext>
                    </a:extLst>
                  </p:cNvPr>
                  <p:cNvSpPr/>
                  <p:nvPr/>
                </p:nvSpPr>
                <p:spPr>
                  <a:xfrm>
                    <a:off x="8565852" y="3346117"/>
                    <a:ext cx="1224001" cy="757893"/>
                  </a:xfrm>
                  <a:prstGeom prst="ellipse">
                    <a:avLst/>
                  </a:prstGeom>
                  <a:solidFill>
                    <a:srgbClr val="ED7D3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>
                    <a:norm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tr-TR" sz="140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1.052,9 milyon</a:t>
                    </a:r>
                    <a:endParaRPr lang="tr-TR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7A88EEFD-36AD-430B-BB0D-0153E40A3421}"/>
                    </a:ext>
                  </a:extLst>
                </p:cNvPr>
                <p:cNvSpPr/>
                <p:nvPr/>
              </p:nvSpPr>
              <p:spPr>
                <a:xfrm>
                  <a:off x="2361210" y="3360242"/>
                  <a:ext cx="1224001" cy="75789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>
                  <a:norm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tr-TR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827</a:t>
                  </a:r>
                  <a:endParaRPr lang="tr-T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3CBE5939-B06D-4FD2-AAB6-D398188C105A}"/>
                    </a:ext>
                  </a:extLst>
                </p:cNvPr>
                <p:cNvSpPr/>
                <p:nvPr/>
              </p:nvSpPr>
              <p:spPr>
                <a:xfrm>
                  <a:off x="10637478" y="3336925"/>
                  <a:ext cx="1224001" cy="757893"/>
                </a:xfrm>
                <a:prstGeom prst="ellipse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>
                  <a:norm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tr-TR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157.326</a:t>
                  </a:r>
                  <a:endParaRPr lang="tr-T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F36324D-EB6E-4DA0-B83A-94B9F671E497}"/>
                  </a:ext>
                </a:extLst>
              </p:cNvPr>
              <p:cNvSpPr/>
              <p:nvPr/>
            </p:nvSpPr>
            <p:spPr>
              <a:xfrm>
                <a:off x="4439232" y="2083232"/>
                <a:ext cx="1224001" cy="757893"/>
              </a:xfrm>
              <a:prstGeom prst="ellipse">
                <a:avLst/>
              </a:prstGeom>
              <a:solidFill>
                <a:srgbClr val="A5A5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rm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tr-TR" sz="14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588</a:t>
                </a:r>
                <a:endParaRPr lang="tr-T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tr-TR" sz="1400" kern="12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milyon</a:t>
                </a:r>
                <a:endParaRPr lang="tr-T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41B325F-D91C-48FA-AB3A-AD0A030BE59C}"/>
                  </a:ext>
                </a:extLst>
              </p:cNvPr>
              <p:cNvSpPr/>
              <p:nvPr/>
            </p:nvSpPr>
            <p:spPr>
              <a:xfrm>
                <a:off x="6537621" y="2069107"/>
                <a:ext cx="1224001" cy="757893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rm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tr-TR" sz="1400" dirty="0">
                    <a:solidFill>
                      <a:srgbClr val="FFFFFF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176,4 </a:t>
                </a:r>
                <a:r>
                  <a:rPr lang="tr-TR" sz="1400" kern="12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milyon</a:t>
                </a:r>
                <a:endParaRPr lang="tr-T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F5A098A-B9E1-4A5D-B75B-23FE731FAA7A}"/>
                  </a:ext>
                </a:extLst>
              </p:cNvPr>
              <p:cNvSpPr/>
              <p:nvPr/>
            </p:nvSpPr>
            <p:spPr>
              <a:xfrm>
                <a:off x="8571113" y="2069107"/>
                <a:ext cx="1224001" cy="757893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rm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tr-TR" sz="1400" kern="12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226 milyon</a:t>
                </a:r>
                <a:endParaRPr lang="tr-T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446A624-5FA1-4323-A10B-C357C01F27D7}"/>
                  </a:ext>
                </a:extLst>
              </p:cNvPr>
              <p:cNvSpPr/>
              <p:nvPr/>
            </p:nvSpPr>
            <p:spPr>
              <a:xfrm>
                <a:off x="2366468" y="2083232"/>
                <a:ext cx="1224001" cy="757893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rm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tr-TR" sz="1400" dirty="0">
                    <a:solidFill>
                      <a:srgbClr val="FFFFFF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299</a:t>
                </a:r>
                <a:endParaRPr lang="tr-T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E4D85FC-DA4F-4427-86E7-0DF9E97104A8}"/>
                  </a:ext>
                </a:extLst>
              </p:cNvPr>
              <p:cNvSpPr/>
              <p:nvPr/>
            </p:nvSpPr>
            <p:spPr>
              <a:xfrm>
                <a:off x="10642738" y="2059915"/>
                <a:ext cx="1224001" cy="757893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>
                <a:norm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tr-TR" sz="1400" dirty="0">
                    <a:solidFill>
                      <a:srgbClr val="FFFFFF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39.461</a:t>
                </a:r>
                <a:endParaRPr lang="tr-T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38" name="Rounded Rectangle 88">
              <a:extLst>
                <a:ext uri="{FF2B5EF4-FFF2-40B4-BE49-F238E27FC236}">
                  <a16:creationId xmlns:a16="http://schemas.microsoft.com/office/drawing/2014/main" id="{7CB29164-C84B-4011-8E6B-30F6AD66D93B}"/>
                </a:ext>
              </a:extLst>
            </p:cNvPr>
            <p:cNvSpPr/>
            <p:nvPr/>
          </p:nvSpPr>
          <p:spPr>
            <a:xfrm>
              <a:off x="47407" y="783174"/>
              <a:ext cx="1943181" cy="720000"/>
            </a:xfrm>
            <a:prstGeom prst="roundRect">
              <a:avLst>
                <a:gd name="adj" fmla="val 50000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tr-TR" sz="14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Destek Verilen</a:t>
              </a:r>
              <a:endParaRPr lang="tr-T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Rounded Rectangle 88">
              <a:extLst>
                <a:ext uri="{FF2B5EF4-FFF2-40B4-BE49-F238E27FC236}">
                  <a16:creationId xmlns:a16="http://schemas.microsoft.com/office/drawing/2014/main" id="{E3253DFF-D1B6-4F98-BEA6-AA59BAE92245}"/>
                </a:ext>
              </a:extLst>
            </p:cNvPr>
            <p:cNvSpPr/>
            <p:nvPr/>
          </p:nvSpPr>
          <p:spPr>
            <a:xfrm>
              <a:off x="0" y="1971273"/>
              <a:ext cx="1944000" cy="720000"/>
            </a:xfrm>
            <a:prstGeom prst="roundRect">
              <a:avLst>
                <a:gd name="adj" fmla="val 50000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tr-TR" sz="14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Uygulaması Devam Eden</a:t>
              </a:r>
              <a:endParaRPr lang="tr-TR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Rounded Rectangle 88">
              <a:extLst>
                <a:ext uri="{FF2B5EF4-FFF2-40B4-BE49-F238E27FC236}">
                  <a16:creationId xmlns:a16="http://schemas.microsoft.com/office/drawing/2014/main" id="{812FABDF-5431-4E62-BEDC-714E054F3600}"/>
                </a:ext>
              </a:extLst>
            </p:cNvPr>
            <p:cNvSpPr/>
            <p:nvPr/>
          </p:nvSpPr>
          <p:spPr>
            <a:xfrm>
              <a:off x="42040" y="3192316"/>
              <a:ext cx="1944000" cy="720000"/>
            </a:xfrm>
            <a:prstGeom prst="roundRect">
              <a:avLst>
                <a:gd name="adj" fmla="val 50000"/>
              </a:avLst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tr-TR" sz="14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TOPLAM</a:t>
              </a:r>
              <a:endParaRPr lang="tr-TR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1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Resim 55">
            <a:extLst>
              <a:ext uri="{FF2B5EF4-FFF2-40B4-BE49-F238E27FC236}">
                <a16:creationId xmlns:a16="http://schemas.microsoft.com/office/drawing/2014/main" id="{7A8B379D-540E-467A-86BF-2C80EF087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52" y="187352"/>
            <a:ext cx="1805698" cy="527138"/>
          </a:xfrm>
          <a:prstGeom prst="rect">
            <a:avLst/>
          </a:prstGeom>
        </p:spPr>
      </p:pic>
      <p:grpSp>
        <p:nvGrpSpPr>
          <p:cNvPr id="76" name="Grup 75">
            <a:extLst>
              <a:ext uri="{FF2B5EF4-FFF2-40B4-BE49-F238E27FC236}">
                <a16:creationId xmlns:a16="http://schemas.microsoft.com/office/drawing/2014/main" id="{27407973-AE3B-4AC7-A17F-E1FF26569AD6}"/>
              </a:ext>
            </a:extLst>
          </p:cNvPr>
          <p:cNvGrpSpPr/>
          <p:nvPr/>
        </p:nvGrpSpPr>
        <p:grpSpPr>
          <a:xfrm>
            <a:off x="11108484" y="6238875"/>
            <a:ext cx="571641" cy="404182"/>
            <a:chOff x="10946566" y="6072297"/>
            <a:chExt cx="733559" cy="57076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328CD04-FBD8-45B3-9599-5C5B2200FB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240" y="6072297"/>
              <a:ext cx="570760" cy="570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/>
            </a:p>
          </p:txBody>
        </p:sp>
        <p:sp>
          <p:nvSpPr>
            <p:cNvPr id="78" name="TextBox 7">
              <a:extLst>
                <a:ext uri="{FF2B5EF4-FFF2-40B4-BE49-F238E27FC236}">
                  <a16:creationId xmlns:a16="http://schemas.microsoft.com/office/drawing/2014/main" id="{DBAD7E4E-716F-4604-8B62-F45C7C6EF3EF}"/>
                </a:ext>
              </a:extLst>
            </p:cNvPr>
            <p:cNvSpPr txBox="1"/>
            <p:nvPr/>
          </p:nvSpPr>
          <p:spPr>
            <a:xfrm>
              <a:off x="10946566" y="6174167"/>
              <a:ext cx="733559" cy="326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8934E8A8-1004-4322-BFC5-88780F0F0BE2}" type="slidenum">
                <a:rPr lang="id-ID" sz="1400">
                  <a:solidFill>
                    <a:schemeClr val="bg1"/>
                  </a:solidFill>
                  <a:latin typeface="Lato" pitchFamily="34" charset="0"/>
                </a:rPr>
                <a:t>6</a:t>
              </a:fld>
              <a:endParaRPr lang="en-US" sz="14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</p:grpSp>
      <p:sp>
        <p:nvSpPr>
          <p:cNvPr id="85" name="Yuvarlatılmış Çapraz Köşeli Dikdörtgen 59">
            <a:extLst>
              <a:ext uri="{FF2B5EF4-FFF2-40B4-BE49-F238E27FC236}">
                <a16:creationId xmlns:a16="http://schemas.microsoft.com/office/drawing/2014/main" id="{2EEA6B86-55DF-4F3A-8E78-3B9772CF3EA0}"/>
              </a:ext>
            </a:extLst>
          </p:cNvPr>
          <p:cNvSpPr/>
          <p:nvPr/>
        </p:nvSpPr>
        <p:spPr>
          <a:xfrm>
            <a:off x="218206" y="99292"/>
            <a:ext cx="11741727" cy="848734"/>
          </a:xfrm>
          <a:prstGeom prst="round2DiagRect">
            <a:avLst>
              <a:gd name="adj1" fmla="val 45461"/>
              <a:gd name="adj2" fmla="val 0"/>
            </a:avLst>
          </a:prstGeom>
          <a:blipFill>
            <a:blip r:embed="rId3">
              <a:lum bright="3000"/>
            </a:blip>
            <a:stretch>
              <a:fillRect/>
            </a:stretch>
          </a:blipFill>
          <a:ln>
            <a:solidFill>
              <a:srgbClr val="B20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500" b="1" dirty="0">
                <a:solidFill>
                  <a:schemeClr val="bg1"/>
                </a:solidFill>
              </a:rPr>
              <a:t>VAP Destek Programı Sonuçları</a:t>
            </a:r>
          </a:p>
        </p:txBody>
      </p:sp>
      <p:grpSp>
        <p:nvGrpSpPr>
          <p:cNvPr id="49" name="Group 6">
            <a:extLst>
              <a:ext uri="{FF2B5EF4-FFF2-40B4-BE49-F238E27FC236}">
                <a16:creationId xmlns:a16="http://schemas.microsoft.com/office/drawing/2014/main" id="{36A9C3B5-6ED8-4824-98D4-560DD69F9ED7}"/>
              </a:ext>
            </a:extLst>
          </p:cNvPr>
          <p:cNvGrpSpPr>
            <a:grpSpLocks/>
          </p:cNvGrpSpPr>
          <p:nvPr/>
        </p:nvGrpSpPr>
        <p:grpSpPr bwMode="auto">
          <a:xfrm>
            <a:off x="644525" y="3907503"/>
            <a:ext cx="10902950" cy="152400"/>
            <a:chOff x="537376" y="5518223"/>
            <a:chExt cx="10902149" cy="152400"/>
          </a:xfrm>
        </p:grpSpPr>
        <p:cxnSp>
          <p:nvCxnSpPr>
            <p:cNvPr id="60" name="Straight Connector 7">
              <a:extLst>
                <a:ext uri="{FF2B5EF4-FFF2-40B4-BE49-F238E27FC236}">
                  <a16:creationId xmlns:a16="http://schemas.microsoft.com/office/drawing/2014/main" id="{154E4C59-C07C-4311-9701-717AB80297E5}"/>
                </a:ext>
              </a:extLst>
            </p:cNvPr>
            <p:cNvCxnSpPr/>
            <p:nvPr/>
          </p:nvCxnSpPr>
          <p:spPr>
            <a:xfrm>
              <a:off x="537376" y="5594423"/>
              <a:ext cx="10902149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8">
              <a:extLst>
                <a:ext uri="{FF2B5EF4-FFF2-40B4-BE49-F238E27FC236}">
                  <a16:creationId xmlns:a16="http://schemas.microsoft.com/office/drawing/2014/main" id="{042B5882-9694-4B32-8FA7-AE299B54B0D2}"/>
                </a:ext>
              </a:extLst>
            </p:cNvPr>
            <p:cNvSpPr/>
            <p:nvPr/>
          </p:nvSpPr>
          <p:spPr>
            <a:xfrm>
              <a:off x="5709783" y="5518223"/>
              <a:ext cx="152389" cy="152400"/>
            </a:xfrm>
            <a:prstGeom prst="roundRect">
              <a:avLst/>
            </a:prstGeom>
            <a:solidFill>
              <a:srgbClr val="4B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ounded Rectangle 10">
              <a:extLst>
                <a:ext uri="{FF2B5EF4-FFF2-40B4-BE49-F238E27FC236}">
                  <a16:creationId xmlns:a16="http://schemas.microsoft.com/office/drawing/2014/main" id="{E1932A30-A459-4030-A001-C8BF3FA9E9E0}"/>
                </a:ext>
              </a:extLst>
            </p:cNvPr>
            <p:cNvSpPr/>
            <p:nvPr/>
          </p:nvSpPr>
          <p:spPr>
            <a:xfrm>
              <a:off x="5914290" y="5518223"/>
              <a:ext cx="152389" cy="1524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ounded Rectangle 11">
              <a:extLst>
                <a:ext uri="{FF2B5EF4-FFF2-40B4-BE49-F238E27FC236}">
                  <a16:creationId xmlns:a16="http://schemas.microsoft.com/office/drawing/2014/main" id="{46B9F556-8B37-4623-9B9D-047B4E733AD4}"/>
                </a:ext>
              </a:extLst>
            </p:cNvPr>
            <p:cNvSpPr/>
            <p:nvPr/>
          </p:nvSpPr>
          <p:spPr>
            <a:xfrm>
              <a:off x="6101601" y="5518223"/>
              <a:ext cx="152389" cy="152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ounded Rectangle 13">
              <a:extLst>
                <a:ext uri="{FF2B5EF4-FFF2-40B4-BE49-F238E27FC236}">
                  <a16:creationId xmlns:a16="http://schemas.microsoft.com/office/drawing/2014/main" id="{98599175-7EB1-4750-86A9-401AE94815D8}"/>
                </a:ext>
              </a:extLst>
            </p:cNvPr>
            <p:cNvSpPr/>
            <p:nvPr/>
          </p:nvSpPr>
          <p:spPr>
            <a:xfrm>
              <a:off x="6295477" y="5518223"/>
              <a:ext cx="152389" cy="1524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2" name="Grup 91">
            <a:extLst>
              <a:ext uri="{FF2B5EF4-FFF2-40B4-BE49-F238E27FC236}">
                <a16:creationId xmlns:a16="http://schemas.microsoft.com/office/drawing/2014/main" id="{46CF0943-7E17-4FBF-9E71-B2B34EAA527F}"/>
              </a:ext>
            </a:extLst>
          </p:cNvPr>
          <p:cNvGrpSpPr/>
          <p:nvPr/>
        </p:nvGrpSpPr>
        <p:grpSpPr>
          <a:xfrm>
            <a:off x="2460562" y="4006081"/>
            <a:ext cx="7427343" cy="2715601"/>
            <a:chOff x="3138855" y="1449455"/>
            <a:chExt cx="7200000" cy="4282472"/>
          </a:xfrm>
        </p:grpSpPr>
        <p:graphicFrame>
          <p:nvGraphicFramePr>
            <p:cNvPr id="93" name="Diagram 4">
              <a:extLst>
                <a:ext uri="{FF2B5EF4-FFF2-40B4-BE49-F238E27FC236}">
                  <a16:creationId xmlns:a16="http://schemas.microsoft.com/office/drawing/2014/main" id="{5094D82F-E2BB-4BB8-9E00-9C089C143A9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9853104"/>
                </p:ext>
              </p:extLst>
            </p:nvPr>
          </p:nvGraphicFramePr>
          <p:xfrm>
            <a:off x="3138855" y="1792702"/>
            <a:ext cx="7200000" cy="360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62038FE-ED3A-47F2-B211-69C8A48775C1}"/>
                </a:ext>
              </a:extLst>
            </p:cNvPr>
            <p:cNvSpPr/>
            <p:nvPr/>
          </p:nvSpPr>
          <p:spPr>
            <a:xfrm>
              <a:off x="4888288" y="1449455"/>
              <a:ext cx="383879" cy="6244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tr-TR" dirty="0">
                  <a:solidFill>
                    <a:schemeClr val="bg1"/>
                  </a:solidFill>
                </a:rPr>
                <a:t>1</a:t>
              </a:r>
              <a:endParaRPr lang="tr-TR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A25B95C-99DA-4860-8608-9A37BF64ACFB}"/>
                </a:ext>
              </a:extLst>
            </p:cNvPr>
            <p:cNvSpPr/>
            <p:nvPr/>
          </p:nvSpPr>
          <p:spPr>
            <a:xfrm>
              <a:off x="7903466" y="5107439"/>
              <a:ext cx="431163" cy="62448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tr-TR" sz="1700" dirty="0">
                  <a:solidFill>
                    <a:schemeClr val="bg1"/>
                  </a:solidFill>
                </a:rPr>
                <a:t>6,5</a:t>
              </a:r>
              <a:endParaRPr lang="tr-TR" sz="1700" dirty="0"/>
            </a:p>
          </p:txBody>
        </p:sp>
      </p:grpSp>
      <p:grpSp>
        <p:nvGrpSpPr>
          <p:cNvPr id="96" name="Grup 95">
            <a:extLst>
              <a:ext uri="{FF2B5EF4-FFF2-40B4-BE49-F238E27FC236}">
                <a16:creationId xmlns:a16="http://schemas.microsoft.com/office/drawing/2014/main" id="{91178D7A-FD3F-42C2-A5BB-1DFE84E7CC8A}"/>
              </a:ext>
            </a:extLst>
          </p:cNvPr>
          <p:cNvGrpSpPr/>
          <p:nvPr/>
        </p:nvGrpSpPr>
        <p:grpSpPr>
          <a:xfrm>
            <a:off x="407365" y="1222465"/>
            <a:ext cx="11377269" cy="2330206"/>
            <a:chOff x="91696" y="1122190"/>
            <a:chExt cx="11884327" cy="2386207"/>
          </a:xfrm>
        </p:grpSpPr>
        <p:grpSp>
          <p:nvGrpSpPr>
            <p:cNvPr id="97" name="Grup 96">
              <a:extLst>
                <a:ext uri="{FF2B5EF4-FFF2-40B4-BE49-F238E27FC236}">
                  <a16:creationId xmlns:a16="http://schemas.microsoft.com/office/drawing/2014/main" id="{D3790860-ED67-4CA3-9D4A-E0D7B13DCE85}"/>
                </a:ext>
              </a:extLst>
            </p:cNvPr>
            <p:cNvGrpSpPr/>
            <p:nvPr/>
          </p:nvGrpSpPr>
          <p:grpSpPr>
            <a:xfrm>
              <a:off x="91696" y="1122190"/>
              <a:ext cx="4584711" cy="2386207"/>
              <a:chOff x="2424998" y="792566"/>
              <a:chExt cx="4584711" cy="2386207"/>
            </a:xfrm>
          </p:grpSpPr>
          <p:grpSp>
            <p:nvGrpSpPr>
              <p:cNvPr id="116" name="Grup 115">
                <a:extLst>
                  <a:ext uri="{FF2B5EF4-FFF2-40B4-BE49-F238E27FC236}">
                    <a16:creationId xmlns:a16="http://schemas.microsoft.com/office/drawing/2014/main" id="{56FB96A0-40BC-40FF-B7F8-55769FD5BEA0}"/>
                  </a:ext>
                </a:extLst>
              </p:cNvPr>
              <p:cNvGrpSpPr/>
              <p:nvPr/>
            </p:nvGrpSpPr>
            <p:grpSpPr>
              <a:xfrm>
                <a:off x="2424998" y="793712"/>
                <a:ext cx="2229839" cy="2385061"/>
                <a:chOff x="2424998" y="793712"/>
                <a:chExt cx="2229839" cy="2385061"/>
              </a:xfrm>
            </p:grpSpPr>
            <p:sp>
              <p:nvSpPr>
                <p:cNvPr id="123" name="Rectangle 102">
                  <a:extLst>
                    <a:ext uri="{FF2B5EF4-FFF2-40B4-BE49-F238E27FC236}">
                      <a16:creationId xmlns:a16="http://schemas.microsoft.com/office/drawing/2014/main" id="{ADCD18F3-6152-4B6E-8C07-9835323137F1}"/>
                    </a:ext>
                  </a:extLst>
                </p:cNvPr>
                <p:cNvSpPr/>
                <p:nvPr/>
              </p:nvSpPr>
              <p:spPr>
                <a:xfrm>
                  <a:off x="2718577" y="793712"/>
                  <a:ext cx="1616991" cy="479246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  <a:alpha val="7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04000" tIns="72000" rIns="144000" bIns="72000" rtlCol="0" anchor="ctr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tr-TR" sz="1000" b="1" dirty="0">
                      <a:solidFill>
                        <a:schemeClr val="bg1"/>
                      </a:solidFill>
                    </a:rPr>
                    <a:t>Enerji Tasarrufu</a:t>
                  </a:r>
                  <a:endParaRPr lang="en-IN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Rectangle 103">
                  <a:extLst>
                    <a:ext uri="{FF2B5EF4-FFF2-40B4-BE49-F238E27FC236}">
                      <a16:creationId xmlns:a16="http://schemas.microsoft.com/office/drawing/2014/main" id="{64E34ED4-01C0-406A-A038-48777C598E89}"/>
                    </a:ext>
                  </a:extLst>
                </p:cNvPr>
                <p:cNvSpPr/>
                <p:nvPr/>
              </p:nvSpPr>
              <p:spPr>
                <a:xfrm>
                  <a:off x="2424998" y="895330"/>
                  <a:ext cx="564067" cy="294921"/>
                </a:xfrm>
                <a:prstGeom prst="rect">
                  <a:avLst/>
                </a:prstGeom>
                <a:solidFill>
                  <a:schemeClr val="accent6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tr-TR" sz="1000" b="1" dirty="0">
                      <a:latin typeface="+mj-lt"/>
                    </a:rPr>
                    <a:t>TEP/Yıl</a:t>
                  </a:r>
                  <a:endParaRPr lang="en-IN" sz="1000" b="1" dirty="0">
                    <a:latin typeface="+mj-lt"/>
                  </a:endParaRPr>
                </a:p>
              </p:txBody>
            </p:sp>
            <p:grpSp>
              <p:nvGrpSpPr>
                <p:cNvPr id="125" name="Grup 124">
                  <a:extLst>
                    <a:ext uri="{FF2B5EF4-FFF2-40B4-BE49-F238E27FC236}">
                      <a16:creationId xmlns:a16="http://schemas.microsoft.com/office/drawing/2014/main" id="{34740250-1940-4CF4-82EE-C5553D9C7122}"/>
                    </a:ext>
                  </a:extLst>
                </p:cNvPr>
                <p:cNvGrpSpPr/>
                <p:nvPr/>
              </p:nvGrpSpPr>
              <p:grpSpPr>
                <a:xfrm>
                  <a:off x="2854837" y="1378773"/>
                  <a:ext cx="1800000" cy="1800000"/>
                  <a:chOff x="4324" y="840830"/>
                  <a:chExt cx="2286887" cy="2286887"/>
                </a:xfrm>
                <a:solidFill>
                  <a:schemeClr val="accent5"/>
                </a:solidFill>
              </p:grpSpPr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54797F0D-F23D-4C15-87F8-5CAAB343A16D}"/>
                      </a:ext>
                    </a:extLst>
                  </p:cNvPr>
                  <p:cNvSpPr/>
                  <p:nvPr/>
                </p:nvSpPr>
                <p:spPr>
                  <a:xfrm>
                    <a:off x="4324" y="840830"/>
                    <a:ext cx="2286887" cy="2286887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27" name="Oval 4">
                    <a:extLst>
                      <a:ext uri="{FF2B5EF4-FFF2-40B4-BE49-F238E27FC236}">
                        <a16:creationId xmlns:a16="http://schemas.microsoft.com/office/drawing/2014/main" id="{D826129A-B33E-4CCE-B847-D519DC253E99}"/>
                      </a:ext>
                    </a:extLst>
                  </p:cNvPr>
                  <p:cNvSpPr/>
                  <p:nvPr/>
                </p:nvSpPr>
                <p:spPr>
                  <a:xfrm>
                    <a:off x="339231" y="1175761"/>
                    <a:ext cx="1617073" cy="1617073"/>
                  </a:xfrm>
                  <a:prstGeom prst="rect">
                    <a:avLst/>
                  </a:prstGeom>
                  <a:grp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algn="ctr" defTabSz="889018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tr-TR" b="1" dirty="0"/>
                      <a:t>117.865 </a:t>
                    </a:r>
                    <a:endParaRPr lang="en-US" b="1" dirty="0"/>
                  </a:p>
                </p:txBody>
              </p:sp>
            </p:grpSp>
          </p:grpSp>
          <p:grpSp>
            <p:nvGrpSpPr>
              <p:cNvPr id="117" name="Grup 116">
                <a:extLst>
                  <a:ext uri="{FF2B5EF4-FFF2-40B4-BE49-F238E27FC236}">
                    <a16:creationId xmlns:a16="http://schemas.microsoft.com/office/drawing/2014/main" id="{6CDF2510-6E80-4857-B39F-868C94B58C13}"/>
                  </a:ext>
                </a:extLst>
              </p:cNvPr>
              <p:cNvGrpSpPr/>
              <p:nvPr/>
            </p:nvGrpSpPr>
            <p:grpSpPr>
              <a:xfrm>
                <a:off x="4818607" y="792566"/>
                <a:ext cx="2191102" cy="2379375"/>
                <a:chOff x="4818607" y="792566"/>
                <a:chExt cx="2191102" cy="2379375"/>
              </a:xfrm>
            </p:grpSpPr>
            <p:sp>
              <p:nvSpPr>
                <p:cNvPr id="118" name="Rectangle 102">
                  <a:extLst>
                    <a:ext uri="{FF2B5EF4-FFF2-40B4-BE49-F238E27FC236}">
                      <a16:creationId xmlns:a16="http://schemas.microsoft.com/office/drawing/2014/main" id="{71E63C9B-11B2-44B7-91B7-D58A3EDB58B7}"/>
                    </a:ext>
                  </a:extLst>
                </p:cNvPr>
                <p:cNvSpPr/>
                <p:nvPr/>
              </p:nvSpPr>
              <p:spPr>
                <a:xfrm>
                  <a:off x="5084870" y="792566"/>
                  <a:ext cx="1616991" cy="479246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  <a:alpha val="7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04000" tIns="72000" rIns="144000" bIns="72000" rtlCol="0" anchor="ctr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tr-TR" sz="1000" b="1" dirty="0">
                      <a:solidFill>
                        <a:schemeClr val="bg1"/>
                      </a:solidFill>
                    </a:rPr>
                    <a:t>Kümülatif Enerji Tasarrufu</a:t>
                  </a:r>
                  <a:endParaRPr lang="en-IN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" name="Rectangle 103">
                  <a:extLst>
                    <a:ext uri="{FF2B5EF4-FFF2-40B4-BE49-F238E27FC236}">
                      <a16:creationId xmlns:a16="http://schemas.microsoft.com/office/drawing/2014/main" id="{E69AB194-8D9D-4DBD-8D65-8C47ACA81DCE}"/>
                    </a:ext>
                  </a:extLst>
                </p:cNvPr>
                <p:cNvSpPr/>
                <p:nvPr/>
              </p:nvSpPr>
              <p:spPr>
                <a:xfrm>
                  <a:off x="4818607" y="879349"/>
                  <a:ext cx="564067" cy="294921"/>
                </a:xfrm>
                <a:prstGeom prst="rect">
                  <a:avLst/>
                </a:prstGeom>
                <a:solidFill>
                  <a:schemeClr val="accent6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tr-TR" sz="1000" b="1" dirty="0">
                      <a:latin typeface="+mj-lt"/>
                    </a:rPr>
                    <a:t>TEP</a:t>
                  </a:r>
                  <a:endParaRPr lang="en-IN" sz="1000" b="1" dirty="0">
                    <a:latin typeface="+mj-lt"/>
                  </a:endParaRPr>
                </a:p>
              </p:txBody>
            </p:sp>
            <p:grpSp>
              <p:nvGrpSpPr>
                <p:cNvPr id="120" name="Grup 119">
                  <a:extLst>
                    <a:ext uri="{FF2B5EF4-FFF2-40B4-BE49-F238E27FC236}">
                      <a16:creationId xmlns:a16="http://schemas.microsoft.com/office/drawing/2014/main" id="{21FF2BAD-B432-4995-960C-B72ECDD35692}"/>
                    </a:ext>
                  </a:extLst>
                </p:cNvPr>
                <p:cNvGrpSpPr/>
                <p:nvPr/>
              </p:nvGrpSpPr>
              <p:grpSpPr>
                <a:xfrm>
                  <a:off x="5209709" y="1371941"/>
                  <a:ext cx="1800000" cy="1800000"/>
                  <a:chOff x="-3678921" y="840830"/>
                  <a:chExt cx="2286887" cy="2286887"/>
                </a:xfrm>
                <a:solidFill>
                  <a:srgbClr val="00B050"/>
                </a:solidFill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9176D133-1A2F-4D9E-B4C7-A522E443CF79}"/>
                      </a:ext>
                    </a:extLst>
                  </p:cNvPr>
                  <p:cNvSpPr/>
                  <p:nvPr/>
                </p:nvSpPr>
                <p:spPr>
                  <a:xfrm>
                    <a:off x="-3678921" y="840830"/>
                    <a:ext cx="2286887" cy="2286887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22" name="Oval 4">
                    <a:extLst>
                      <a:ext uri="{FF2B5EF4-FFF2-40B4-BE49-F238E27FC236}">
                        <a16:creationId xmlns:a16="http://schemas.microsoft.com/office/drawing/2014/main" id="{0B37197A-D5B9-4F73-BCE1-3BA0FDE6DEA6}"/>
                      </a:ext>
                    </a:extLst>
                  </p:cNvPr>
                  <p:cNvSpPr/>
                  <p:nvPr/>
                </p:nvSpPr>
                <p:spPr>
                  <a:xfrm>
                    <a:off x="-3269989" y="1186699"/>
                    <a:ext cx="1515152" cy="1601910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algn="ctr" defTabSz="889018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tr-TR" b="1" dirty="0"/>
                      <a:t>667.422</a:t>
                    </a:r>
                    <a:r>
                      <a:rPr lang="tr-TR" dirty="0"/>
                      <a:t> </a:t>
                    </a:r>
                    <a:endParaRPr lang="en-US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98" name="Grup 97">
              <a:extLst>
                <a:ext uri="{FF2B5EF4-FFF2-40B4-BE49-F238E27FC236}">
                  <a16:creationId xmlns:a16="http://schemas.microsoft.com/office/drawing/2014/main" id="{14F8C597-23DA-4049-9930-FAE5BAF9058E}"/>
                </a:ext>
              </a:extLst>
            </p:cNvPr>
            <p:cNvGrpSpPr/>
            <p:nvPr/>
          </p:nvGrpSpPr>
          <p:grpSpPr>
            <a:xfrm>
              <a:off x="4899289" y="1132791"/>
              <a:ext cx="4646153" cy="2375605"/>
              <a:chOff x="2435717" y="3867919"/>
              <a:chExt cx="4646153" cy="2375605"/>
            </a:xfrm>
          </p:grpSpPr>
          <p:grpSp>
            <p:nvGrpSpPr>
              <p:cNvPr id="104" name="Grup 103">
                <a:extLst>
                  <a:ext uri="{FF2B5EF4-FFF2-40B4-BE49-F238E27FC236}">
                    <a16:creationId xmlns:a16="http://schemas.microsoft.com/office/drawing/2014/main" id="{10A75DBA-A1E4-4205-92A9-04296B39DD05}"/>
                  </a:ext>
                </a:extLst>
              </p:cNvPr>
              <p:cNvGrpSpPr/>
              <p:nvPr/>
            </p:nvGrpSpPr>
            <p:grpSpPr>
              <a:xfrm>
                <a:off x="2435717" y="3872959"/>
                <a:ext cx="2197160" cy="2370565"/>
                <a:chOff x="2410402" y="3860112"/>
                <a:chExt cx="2197160" cy="2370565"/>
              </a:xfrm>
            </p:grpSpPr>
            <p:grpSp>
              <p:nvGrpSpPr>
                <p:cNvPr id="111" name="Grup 110">
                  <a:extLst>
                    <a:ext uri="{FF2B5EF4-FFF2-40B4-BE49-F238E27FC236}">
                      <a16:creationId xmlns:a16="http://schemas.microsoft.com/office/drawing/2014/main" id="{495C56D1-0226-4F15-A809-9CDD5A9C3176}"/>
                    </a:ext>
                  </a:extLst>
                </p:cNvPr>
                <p:cNvGrpSpPr/>
                <p:nvPr/>
              </p:nvGrpSpPr>
              <p:grpSpPr>
                <a:xfrm>
                  <a:off x="2807562" y="4430677"/>
                  <a:ext cx="1800000" cy="1800000"/>
                  <a:chOff x="4324" y="840830"/>
                  <a:chExt cx="2286887" cy="2286887"/>
                </a:xfrm>
                <a:solidFill>
                  <a:srgbClr val="92D050"/>
                </a:solidFill>
              </p:grpSpPr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E6C2D208-B46E-4FA8-A5D8-84E8CAB212E5}"/>
                      </a:ext>
                    </a:extLst>
                  </p:cNvPr>
                  <p:cNvSpPr/>
                  <p:nvPr/>
                </p:nvSpPr>
                <p:spPr>
                  <a:xfrm>
                    <a:off x="4324" y="840830"/>
                    <a:ext cx="2286887" cy="2286887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15" name="Oval 4">
                    <a:extLst>
                      <a:ext uri="{FF2B5EF4-FFF2-40B4-BE49-F238E27FC236}">
                        <a16:creationId xmlns:a16="http://schemas.microsoft.com/office/drawing/2014/main" id="{D2D6FEDF-5AD9-43D7-ABD8-7A718DC0EBD2}"/>
                      </a:ext>
                    </a:extLst>
                  </p:cNvPr>
                  <p:cNvSpPr/>
                  <p:nvPr/>
                </p:nvSpPr>
                <p:spPr>
                  <a:xfrm>
                    <a:off x="339231" y="1175739"/>
                    <a:ext cx="1617073" cy="1617073"/>
                  </a:xfrm>
                  <a:prstGeom prst="rect">
                    <a:avLst/>
                  </a:prstGeom>
                  <a:grp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tr-TR" b="1" dirty="0"/>
                      <a:t>69,3    milyon</a:t>
                    </a:r>
                    <a:endParaRPr lang="en-US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112" name="Rectangle 102">
                  <a:extLst>
                    <a:ext uri="{FF2B5EF4-FFF2-40B4-BE49-F238E27FC236}">
                      <a16:creationId xmlns:a16="http://schemas.microsoft.com/office/drawing/2014/main" id="{291FFC71-BA1D-455B-8AFD-B8538087ABB9}"/>
                    </a:ext>
                  </a:extLst>
                </p:cNvPr>
                <p:cNvSpPr/>
                <p:nvPr/>
              </p:nvSpPr>
              <p:spPr>
                <a:xfrm>
                  <a:off x="2693260" y="3860112"/>
                  <a:ext cx="1800000" cy="479246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  <a:alpha val="7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04000" tIns="72000" rIns="144000" bIns="72000" rtlCol="0" anchor="ctr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tr-TR" sz="1000" b="1" dirty="0">
                      <a:solidFill>
                        <a:schemeClr val="bg1"/>
                      </a:solidFill>
                    </a:rPr>
                    <a:t>Doğalgaz Tasarrufu</a:t>
                  </a:r>
                  <a:endParaRPr lang="en-IN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Rectangle 103">
                  <a:extLst>
                    <a:ext uri="{FF2B5EF4-FFF2-40B4-BE49-F238E27FC236}">
                      <a16:creationId xmlns:a16="http://schemas.microsoft.com/office/drawing/2014/main" id="{E2D62FA7-D2A3-42FC-86E2-A1203084854B}"/>
                    </a:ext>
                  </a:extLst>
                </p:cNvPr>
                <p:cNvSpPr/>
                <p:nvPr/>
              </p:nvSpPr>
              <p:spPr>
                <a:xfrm>
                  <a:off x="2410402" y="3947234"/>
                  <a:ext cx="564067" cy="294921"/>
                </a:xfrm>
                <a:prstGeom prst="rect">
                  <a:avLst/>
                </a:prstGeom>
                <a:solidFill>
                  <a:schemeClr val="accent6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tr-TR" sz="1000" b="1" dirty="0"/>
                    <a:t>m</a:t>
                  </a:r>
                  <a:r>
                    <a:rPr lang="tr-TR" sz="1000" b="1" baseline="30000" dirty="0"/>
                    <a:t>3</a:t>
                  </a:r>
                  <a:r>
                    <a:rPr lang="tr-TR" sz="1000" b="1" dirty="0"/>
                    <a:t>/Yıl</a:t>
                  </a:r>
                  <a:endParaRPr lang="en-IN" sz="1000" b="1" dirty="0">
                    <a:latin typeface="+mj-lt"/>
                  </a:endParaRPr>
                </a:p>
              </p:txBody>
            </p:sp>
          </p:grpSp>
          <p:grpSp>
            <p:nvGrpSpPr>
              <p:cNvPr id="105" name="Grup 104">
                <a:extLst>
                  <a:ext uri="{FF2B5EF4-FFF2-40B4-BE49-F238E27FC236}">
                    <a16:creationId xmlns:a16="http://schemas.microsoft.com/office/drawing/2014/main" id="{9634A2F5-5C04-4485-BB65-C7899A401192}"/>
                  </a:ext>
                </a:extLst>
              </p:cNvPr>
              <p:cNvGrpSpPr/>
              <p:nvPr/>
            </p:nvGrpSpPr>
            <p:grpSpPr>
              <a:xfrm>
                <a:off x="4870704" y="3867919"/>
                <a:ext cx="2211166" cy="2375605"/>
                <a:chOff x="5088311" y="3867919"/>
                <a:chExt cx="2211166" cy="2375605"/>
              </a:xfrm>
            </p:grpSpPr>
            <p:grpSp>
              <p:nvGrpSpPr>
                <p:cNvPr id="106" name="Grup 105">
                  <a:extLst>
                    <a:ext uri="{FF2B5EF4-FFF2-40B4-BE49-F238E27FC236}">
                      <a16:creationId xmlns:a16="http://schemas.microsoft.com/office/drawing/2014/main" id="{1BCDBE0A-D2BA-49D0-9925-39E88625884B}"/>
                    </a:ext>
                  </a:extLst>
                </p:cNvPr>
                <p:cNvGrpSpPr/>
                <p:nvPr/>
              </p:nvGrpSpPr>
              <p:grpSpPr>
                <a:xfrm>
                  <a:off x="5499477" y="4443524"/>
                  <a:ext cx="1800000" cy="1800000"/>
                  <a:chOff x="-3775010" y="840830"/>
                  <a:chExt cx="2286887" cy="2286887"/>
                </a:xfrm>
                <a:solidFill>
                  <a:srgbClr val="C00000"/>
                </a:solidFill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845F8133-D472-4C17-BFD7-11A7603F8927}"/>
                      </a:ext>
                    </a:extLst>
                  </p:cNvPr>
                  <p:cNvSpPr/>
                  <p:nvPr/>
                </p:nvSpPr>
                <p:spPr>
                  <a:xfrm>
                    <a:off x="-3775010" y="840830"/>
                    <a:ext cx="2286887" cy="2286887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10" name="Oval 4">
                    <a:extLst>
                      <a:ext uri="{FF2B5EF4-FFF2-40B4-BE49-F238E27FC236}">
                        <a16:creationId xmlns:a16="http://schemas.microsoft.com/office/drawing/2014/main" id="{42ECB059-354A-4A70-A983-9E5281A21704}"/>
                      </a:ext>
                    </a:extLst>
                  </p:cNvPr>
                  <p:cNvSpPr/>
                  <p:nvPr/>
                </p:nvSpPr>
                <p:spPr>
                  <a:xfrm>
                    <a:off x="-3414465" y="1221665"/>
                    <a:ext cx="1591433" cy="1571149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lvl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tr-TR" b="1" dirty="0"/>
                      <a:t>694 milyon  </a:t>
                    </a:r>
                    <a:endParaRPr lang="en-US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107" name="Rectangle 102">
                  <a:extLst>
                    <a:ext uri="{FF2B5EF4-FFF2-40B4-BE49-F238E27FC236}">
                      <a16:creationId xmlns:a16="http://schemas.microsoft.com/office/drawing/2014/main" id="{75CF6C7F-37FC-4357-97CB-409C34D92CB2}"/>
                    </a:ext>
                  </a:extLst>
                </p:cNvPr>
                <p:cNvSpPr/>
                <p:nvPr/>
              </p:nvSpPr>
              <p:spPr>
                <a:xfrm>
                  <a:off x="5383397" y="3867919"/>
                  <a:ext cx="1652474" cy="479246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  <a:alpha val="7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04000" tIns="72000" rIns="144000" bIns="72000" rtlCol="0" anchor="ctr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tr-TR" sz="1000" b="1" dirty="0">
                      <a:solidFill>
                        <a:schemeClr val="bg1"/>
                      </a:solidFill>
                    </a:rPr>
                    <a:t>Elektrik Tasarrufu</a:t>
                  </a:r>
                  <a:endParaRPr lang="en-IN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Rectangle 103">
                  <a:extLst>
                    <a:ext uri="{FF2B5EF4-FFF2-40B4-BE49-F238E27FC236}">
                      <a16:creationId xmlns:a16="http://schemas.microsoft.com/office/drawing/2014/main" id="{377EEF76-3825-4C6A-834B-CFE10DD93AB6}"/>
                    </a:ext>
                  </a:extLst>
                </p:cNvPr>
                <p:cNvSpPr/>
                <p:nvPr/>
              </p:nvSpPr>
              <p:spPr>
                <a:xfrm>
                  <a:off x="5088311" y="3950627"/>
                  <a:ext cx="564067" cy="294921"/>
                </a:xfrm>
                <a:prstGeom prst="rect">
                  <a:avLst/>
                </a:prstGeom>
                <a:solidFill>
                  <a:schemeClr val="accent6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tr-TR" sz="1000" b="1" dirty="0" err="1"/>
                    <a:t>kWh</a:t>
                  </a:r>
                  <a:r>
                    <a:rPr lang="tr-TR" sz="1000" b="1" dirty="0"/>
                    <a:t>/Yıl</a:t>
                  </a:r>
                  <a:endParaRPr lang="en-IN" sz="1000" dirty="0">
                    <a:latin typeface="+mj-lt"/>
                  </a:endParaRPr>
                </a:p>
              </p:txBody>
            </p:sp>
          </p:grpSp>
        </p:grpSp>
        <p:grpSp>
          <p:nvGrpSpPr>
            <p:cNvPr id="99" name="Grup 98">
              <a:extLst>
                <a:ext uri="{FF2B5EF4-FFF2-40B4-BE49-F238E27FC236}">
                  <a16:creationId xmlns:a16="http://schemas.microsoft.com/office/drawing/2014/main" id="{3890EB92-C77E-417F-BF43-D21922B84CA5}"/>
                </a:ext>
              </a:extLst>
            </p:cNvPr>
            <p:cNvGrpSpPr/>
            <p:nvPr/>
          </p:nvGrpSpPr>
          <p:grpSpPr>
            <a:xfrm>
              <a:off x="9718322" y="1122190"/>
              <a:ext cx="2257701" cy="2375624"/>
              <a:chOff x="9718322" y="1122190"/>
              <a:chExt cx="2257701" cy="2375624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54D8739-3243-42FB-B2C9-2433DDCF80D3}"/>
                  </a:ext>
                </a:extLst>
              </p:cNvPr>
              <p:cNvSpPr/>
              <p:nvPr/>
            </p:nvSpPr>
            <p:spPr>
              <a:xfrm>
                <a:off x="10176023" y="1697814"/>
                <a:ext cx="1800000" cy="18000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1" name="Rectangle 102">
                <a:extLst>
                  <a:ext uri="{FF2B5EF4-FFF2-40B4-BE49-F238E27FC236}">
                    <a16:creationId xmlns:a16="http://schemas.microsoft.com/office/drawing/2014/main" id="{60454725-EF71-4458-8E3A-56C859D107C0}"/>
                  </a:ext>
                </a:extLst>
              </p:cNvPr>
              <p:cNvSpPr/>
              <p:nvPr/>
            </p:nvSpPr>
            <p:spPr>
              <a:xfrm>
                <a:off x="10059944" y="1122190"/>
                <a:ext cx="1551976" cy="47924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4000" tIns="72000" rIns="144000" bIns="72000" rtlCol="0" anchor="ctr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1000" b="1" dirty="0"/>
                  <a:t>CO</a:t>
                </a:r>
                <a:r>
                  <a:rPr lang="tr-TR" sz="1000" b="1" baseline="-25000" dirty="0"/>
                  <a:t>2</a:t>
                </a:r>
                <a:r>
                  <a:rPr lang="tr-TR" sz="1000" b="1" dirty="0"/>
                  <a:t> </a:t>
                </a:r>
                <a:r>
                  <a:rPr lang="tr-TR" sz="1000" b="1" dirty="0">
                    <a:solidFill>
                      <a:schemeClr val="bg1"/>
                    </a:solidFill>
                  </a:rPr>
                  <a:t>Tasarrufu</a:t>
                </a:r>
                <a:endParaRPr lang="en-IN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Rectangle 103">
                <a:extLst>
                  <a:ext uri="{FF2B5EF4-FFF2-40B4-BE49-F238E27FC236}">
                    <a16:creationId xmlns:a16="http://schemas.microsoft.com/office/drawing/2014/main" id="{418DA126-72AD-4CC3-A983-E8B81C7ED6CB}"/>
                  </a:ext>
                </a:extLst>
              </p:cNvPr>
              <p:cNvSpPr/>
              <p:nvPr/>
            </p:nvSpPr>
            <p:spPr>
              <a:xfrm>
                <a:off x="9718322" y="1178633"/>
                <a:ext cx="712971" cy="368651"/>
              </a:xfrm>
              <a:prstGeom prst="rect">
                <a:avLst/>
              </a:prstGeom>
              <a:solidFill>
                <a:schemeClr val="accent6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>
                <a:noAutofit/>
              </a:bodyPr>
              <a:lstStyle/>
              <a:p>
                <a:pPr algn="ctr"/>
                <a:r>
                  <a:rPr lang="tr-TR" sz="1000" b="1" dirty="0"/>
                  <a:t>kg CO</a:t>
                </a:r>
                <a:r>
                  <a:rPr lang="tr-TR" sz="1000" b="1" baseline="-25000" dirty="0"/>
                  <a:t>2 </a:t>
                </a:r>
                <a:r>
                  <a:rPr lang="tr-TR" sz="1000" b="1" dirty="0" err="1"/>
                  <a:t>Eşdeğ</a:t>
                </a:r>
                <a:r>
                  <a:rPr lang="tr-TR" sz="1000" b="1" dirty="0"/>
                  <a:t>./Yıl</a:t>
                </a:r>
                <a:endParaRPr lang="en-IN" sz="1000" dirty="0"/>
              </a:p>
            </p:txBody>
          </p:sp>
          <p:sp>
            <p:nvSpPr>
              <p:cNvPr id="103" name="Oval 4">
                <a:extLst>
                  <a:ext uri="{FF2B5EF4-FFF2-40B4-BE49-F238E27FC236}">
                    <a16:creationId xmlns:a16="http://schemas.microsoft.com/office/drawing/2014/main" id="{787F4171-7CE6-4E2F-B142-7947EC834ED7}"/>
                  </a:ext>
                </a:extLst>
              </p:cNvPr>
              <p:cNvSpPr/>
              <p:nvPr/>
            </p:nvSpPr>
            <p:spPr>
              <a:xfrm>
                <a:off x="10459808" y="1972021"/>
                <a:ext cx="1252611" cy="126265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b="1" dirty="0"/>
                  <a:t>461,74 milyon 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84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etin kutusu 28"/>
          <p:cNvSpPr txBox="1">
            <a:spLocks noChangeArrowheads="1"/>
          </p:cNvSpPr>
          <p:nvPr/>
        </p:nvSpPr>
        <p:spPr bwMode="auto">
          <a:xfrm>
            <a:off x="1747838" y="582613"/>
            <a:ext cx="32575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000" b="1" dirty="0">
                <a:solidFill>
                  <a:srgbClr val="FF0000"/>
                </a:solidFill>
              </a:rPr>
              <a:t>ENERJİ VERİMLİLİĞİ VE ÇEVRE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000" b="1" dirty="0">
                <a:solidFill>
                  <a:srgbClr val="FF0000"/>
                </a:solidFill>
              </a:rPr>
              <a:t>DAİRESİ BAŞKANLIĞI</a:t>
            </a:r>
          </a:p>
        </p:txBody>
      </p:sp>
      <p:sp>
        <p:nvSpPr>
          <p:cNvPr id="24" name="Dikdörtgen 23"/>
          <p:cNvSpPr/>
          <p:nvPr/>
        </p:nvSpPr>
        <p:spPr bwMode="auto">
          <a:xfrm>
            <a:off x="4589463" y="619125"/>
            <a:ext cx="6978650" cy="3619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altLang="tr-TR" sz="20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PROJE ÇEŞİTLERİNE GÖRE </a:t>
            </a:r>
            <a:r>
              <a:rPr lang="tr-TR" sz="2000" b="1" dirty="0" err="1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VAP’lar</a:t>
            </a:r>
            <a:endParaRPr lang="tr-TR" sz="2000" b="1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25" name="Resim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60350"/>
            <a:ext cx="10842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up 32">
            <a:extLst>
              <a:ext uri="{FF2B5EF4-FFF2-40B4-BE49-F238E27FC236}">
                <a16:creationId xmlns:a16="http://schemas.microsoft.com/office/drawing/2014/main" id="{E759384C-E80E-4A0C-86EB-0D66575CC23C}"/>
              </a:ext>
            </a:extLst>
          </p:cNvPr>
          <p:cNvGrpSpPr/>
          <p:nvPr/>
        </p:nvGrpSpPr>
        <p:grpSpPr>
          <a:xfrm>
            <a:off x="11108484" y="6238875"/>
            <a:ext cx="571641" cy="404182"/>
            <a:chOff x="10946566" y="6072297"/>
            <a:chExt cx="733559" cy="57076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E68CA0-4350-4920-BCA9-D1A21255EC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240" y="6072297"/>
              <a:ext cx="570760" cy="570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/>
            </a:p>
          </p:txBody>
        </p: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18F1497A-B166-4384-81A9-D5E4EB3A523F}"/>
                </a:ext>
              </a:extLst>
            </p:cNvPr>
            <p:cNvSpPr txBox="1"/>
            <p:nvPr/>
          </p:nvSpPr>
          <p:spPr>
            <a:xfrm>
              <a:off x="10946566" y="6174167"/>
              <a:ext cx="733559" cy="326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8934E8A8-1004-4322-BFC5-88780F0F0BE2}" type="slidenum">
                <a:rPr lang="id-ID" sz="1400">
                  <a:solidFill>
                    <a:schemeClr val="bg1"/>
                  </a:solidFill>
                  <a:latin typeface="Lato" pitchFamily="34" charset="0"/>
                </a:rPr>
                <a:t>7</a:t>
              </a:fld>
              <a:endParaRPr lang="en-US" sz="14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</p:grpSp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35953FA0-ADF5-44A6-A7A7-4C1DC8B5D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172357"/>
              </p:ext>
            </p:extLst>
          </p:nvPr>
        </p:nvGraphicFramePr>
        <p:xfrm>
          <a:off x="1069674" y="1624012"/>
          <a:ext cx="10360325" cy="40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412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26"/>
          <p:cNvSpPr txBox="1">
            <a:spLocks noChangeAspect="1"/>
          </p:cNvSpPr>
          <p:nvPr/>
        </p:nvSpPr>
        <p:spPr>
          <a:xfrm>
            <a:off x="777499" y="1596136"/>
            <a:ext cx="21338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600" spc="40" dirty="0">
                <a:solidFill>
                  <a:srgbClr val="242D38"/>
                </a:solidFill>
                <a:latin typeface="+mj-lt"/>
              </a:rPr>
              <a:t>Başvuru</a:t>
            </a:r>
            <a:endParaRPr lang="en-IN" sz="1600" spc="40" dirty="0">
              <a:solidFill>
                <a:srgbClr val="242D38"/>
              </a:solidFill>
              <a:latin typeface="+mj-lt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585348" y="1396414"/>
            <a:ext cx="10978002" cy="5127779"/>
            <a:chOff x="813948" y="1396414"/>
            <a:chExt cx="10978002" cy="5127779"/>
          </a:xfrm>
        </p:grpSpPr>
        <p:grpSp>
          <p:nvGrpSpPr>
            <p:cNvPr id="22" name="Grup 21"/>
            <p:cNvGrpSpPr/>
            <p:nvPr/>
          </p:nvGrpSpPr>
          <p:grpSpPr>
            <a:xfrm>
              <a:off x="3899039" y="1447532"/>
              <a:ext cx="7892911" cy="3962936"/>
              <a:chOff x="4072958" y="1210481"/>
              <a:chExt cx="7892911" cy="3962936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8835292" y="1297448"/>
                <a:ext cx="3130577" cy="2718823"/>
                <a:chOff x="702056" y="838894"/>
                <a:chExt cx="2948298" cy="2583746"/>
              </a:xfrm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702056" y="1170501"/>
                  <a:ext cx="2948298" cy="22521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 defTabSz="685800" eaLnBrk="0" hangingPunct="0">
                    <a:defRPr/>
                  </a:pPr>
                  <a:r>
                    <a:rPr lang="tr-TR" sz="1100" dirty="0"/>
                    <a:t>Enerji Yoğunluğu: Endüstriyel işletmenin bir birim hasıla üretebilmek için tükettiği enerji miktarıdır.</a:t>
                  </a:r>
                </a:p>
                <a:p>
                  <a:pPr lvl="0" algn="just" defTabSz="685800" eaLnBrk="0" hangingPunct="0">
                    <a:defRPr/>
                  </a:pPr>
                  <a:endParaRPr lang="tr-TR" sz="1100" dirty="0"/>
                </a:p>
                <a:p>
                  <a:pPr lvl="0" algn="just" defTabSz="685800" eaLnBrk="0" hangingPunct="0">
                    <a:defRPr/>
                  </a:pPr>
                  <a:endParaRPr lang="tr-TR" sz="1100" dirty="0"/>
                </a:p>
                <a:p>
                  <a:pPr lvl="0" algn="just" defTabSz="685800" eaLnBrk="0" hangingPunct="0">
                    <a:defRPr/>
                  </a:pPr>
                  <a:r>
                    <a:rPr lang="tr-TR" sz="1100" dirty="0"/>
                    <a:t>İşletmelerin geçmiş beş yıllık enerji yoğunluklarının ortalaması (referans enerji yoğunluğu) baz alınır.</a:t>
                  </a:r>
                </a:p>
                <a:p>
                  <a:pPr lvl="0" algn="just" defTabSz="685800" eaLnBrk="0" hangingPunct="0">
                    <a:defRPr/>
                  </a:pPr>
                  <a:endParaRPr lang="tr-TR" sz="1100" dirty="0"/>
                </a:p>
                <a:p>
                  <a:pPr lvl="0" algn="just" defTabSz="685800" eaLnBrk="0" hangingPunct="0">
                    <a:defRPr/>
                  </a:pPr>
                  <a:endParaRPr lang="tr-TR" sz="1100" dirty="0"/>
                </a:p>
                <a:p>
                  <a:pPr lvl="0" algn="just" defTabSz="685800" eaLnBrk="0" hangingPunct="0">
                    <a:defRPr/>
                  </a:pPr>
                  <a:r>
                    <a:rPr lang="tr-TR" sz="1100" dirty="0"/>
                    <a:t>Üç yıllık izleme dönemi sonunda enerji yoğunluğunda </a:t>
                  </a:r>
                  <a:r>
                    <a:rPr lang="tr-TR" sz="1100" b="1" u="sng" dirty="0">
                      <a:solidFill>
                        <a:srgbClr val="FF0000"/>
                      </a:solidFill>
                    </a:rPr>
                    <a:t>en az % 10</a:t>
                  </a:r>
                  <a:r>
                    <a:rPr lang="tr-TR" sz="11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tr-TR" sz="1100" dirty="0" err="1"/>
                    <a:t>azaltım</a:t>
                  </a:r>
                  <a:r>
                    <a:rPr lang="tr-TR" sz="1100" dirty="0"/>
                    <a:t> sağlanması gereklidir.</a:t>
                  </a:r>
                </a:p>
                <a:p>
                  <a:pPr marL="342900" lvl="0" indent="-342900" algn="just" defTabSz="685800" eaLnBrk="0" hangingPunct="0">
                    <a:buFont typeface="Wingdings" panose="05000000000000000000" pitchFamily="2" charset="2"/>
                    <a:buChar char="v"/>
                    <a:defRPr/>
                  </a:pPr>
                  <a:endParaRPr lang="tr-TR" sz="1100" dirty="0"/>
                </a:p>
                <a:p>
                  <a:pPr algn="just" defTabSz="685800" eaLnBrk="0" hangingPunct="0">
                    <a:defRPr/>
                  </a:pPr>
                  <a:endParaRPr lang="tr-TR" sz="1100" dirty="0"/>
                </a:p>
                <a:p>
                  <a:pPr lvl="0" algn="just" defTabSz="685800" eaLnBrk="0" hangingPunct="0">
                    <a:defRPr/>
                  </a:pPr>
                  <a:endParaRPr lang="tr-TR" sz="1100" dirty="0"/>
                </a:p>
                <a:p>
                  <a:pPr marL="342900" lvl="0" indent="-342900" algn="just" defTabSz="685800" eaLnBrk="0" hangingPunct="0">
                    <a:buFont typeface="Wingdings" panose="05000000000000000000" pitchFamily="2" charset="2"/>
                    <a:buChar char="v"/>
                    <a:defRPr/>
                  </a:pPr>
                  <a:endParaRPr lang="tr-TR" sz="1100" dirty="0"/>
                </a:p>
              </p:txBody>
            </p:sp>
            <p:sp>
              <p:nvSpPr>
                <p:cNvPr id="127" name="TextBox 126"/>
                <p:cNvSpPr txBox="1">
                  <a:spLocks noChangeAspect="1"/>
                </p:cNvSpPr>
                <p:nvPr/>
              </p:nvSpPr>
              <p:spPr>
                <a:xfrm>
                  <a:off x="966230" y="838894"/>
                  <a:ext cx="2192678" cy="2339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tr-TR" sz="1600" spc="40" dirty="0">
                      <a:latin typeface="+mj-lt"/>
                    </a:rPr>
                    <a:t>Gönüllü Anlaşma Kapsamı</a:t>
                  </a:r>
                  <a:endParaRPr lang="en-IN" sz="1600" spc="40" dirty="0">
                    <a:latin typeface="+mj-lt"/>
                  </a:endParaRPr>
                </a:p>
              </p:txBody>
            </p:sp>
          </p:grp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4245107" y="3200147"/>
                <a:ext cx="1207384" cy="1322150"/>
              </a:xfrm>
              <a:custGeom>
                <a:avLst/>
                <a:gdLst>
                  <a:gd name="T0" fmla="*/ 0 w 436"/>
                  <a:gd name="T1" fmla="*/ 0 h 477"/>
                  <a:gd name="T2" fmla="*/ 198 w 436"/>
                  <a:gd name="T3" fmla="*/ 477 h 477"/>
                  <a:gd name="T4" fmla="*/ 436 w 436"/>
                  <a:gd name="T5" fmla="*/ 239 h 477"/>
                  <a:gd name="T6" fmla="*/ 337 w 436"/>
                  <a:gd name="T7" fmla="*/ 0 h 477"/>
                  <a:gd name="T8" fmla="*/ 0 w 436"/>
                  <a:gd name="T9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477">
                    <a:moveTo>
                      <a:pt x="0" y="0"/>
                    </a:moveTo>
                    <a:cubicBezTo>
                      <a:pt x="0" y="179"/>
                      <a:pt x="71" y="350"/>
                      <a:pt x="198" y="477"/>
                    </a:cubicBezTo>
                    <a:cubicBezTo>
                      <a:pt x="436" y="239"/>
                      <a:pt x="436" y="239"/>
                      <a:pt x="436" y="239"/>
                    </a:cubicBezTo>
                    <a:cubicBezTo>
                      <a:pt x="373" y="175"/>
                      <a:pt x="337" y="90"/>
                      <a:pt x="3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4072958" y="1808903"/>
                <a:ext cx="1208555" cy="1318637"/>
              </a:xfrm>
              <a:custGeom>
                <a:avLst/>
                <a:gdLst>
                  <a:gd name="T0" fmla="*/ 197 w 436"/>
                  <a:gd name="T1" fmla="*/ 0 h 476"/>
                  <a:gd name="T2" fmla="*/ 0 w 436"/>
                  <a:gd name="T3" fmla="*/ 476 h 476"/>
                  <a:gd name="T4" fmla="*/ 337 w 436"/>
                  <a:gd name="T5" fmla="*/ 476 h 476"/>
                  <a:gd name="T6" fmla="*/ 436 w 436"/>
                  <a:gd name="T7" fmla="*/ 238 h 476"/>
                  <a:gd name="T8" fmla="*/ 197 w 436"/>
                  <a:gd name="T9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476">
                    <a:moveTo>
                      <a:pt x="197" y="0"/>
                    </a:moveTo>
                    <a:cubicBezTo>
                      <a:pt x="71" y="126"/>
                      <a:pt x="0" y="298"/>
                      <a:pt x="0" y="476"/>
                    </a:cubicBezTo>
                    <a:cubicBezTo>
                      <a:pt x="337" y="476"/>
                      <a:pt x="337" y="476"/>
                      <a:pt x="337" y="476"/>
                    </a:cubicBezTo>
                    <a:cubicBezTo>
                      <a:pt x="337" y="387"/>
                      <a:pt x="372" y="301"/>
                      <a:pt x="436" y="238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tr-TR" sz="1000" dirty="0"/>
              </a:p>
              <a:p>
                <a:pPr algn="ctr"/>
                <a:endParaRPr lang="tr-TR" sz="1000" dirty="0"/>
              </a:p>
              <a:p>
                <a:pPr algn="ctr"/>
                <a:endParaRPr lang="tr-TR" sz="1000" dirty="0"/>
              </a:p>
            </p:txBody>
          </p:sp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4793173" y="1332273"/>
                <a:ext cx="1319808" cy="1208555"/>
              </a:xfrm>
              <a:custGeom>
                <a:avLst/>
                <a:gdLst>
                  <a:gd name="T0" fmla="*/ 476 w 476"/>
                  <a:gd name="T1" fmla="*/ 0 h 436"/>
                  <a:gd name="T2" fmla="*/ 0 w 476"/>
                  <a:gd name="T3" fmla="*/ 197 h 436"/>
                  <a:gd name="T4" fmla="*/ 238 w 476"/>
                  <a:gd name="T5" fmla="*/ 436 h 436"/>
                  <a:gd name="T6" fmla="*/ 476 w 476"/>
                  <a:gd name="T7" fmla="*/ 337 h 436"/>
                  <a:gd name="T8" fmla="*/ 476 w 476"/>
                  <a:gd name="T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6" h="436">
                    <a:moveTo>
                      <a:pt x="476" y="0"/>
                    </a:moveTo>
                    <a:cubicBezTo>
                      <a:pt x="297" y="0"/>
                      <a:pt x="126" y="71"/>
                      <a:pt x="0" y="197"/>
                    </a:cubicBezTo>
                    <a:cubicBezTo>
                      <a:pt x="238" y="436"/>
                      <a:pt x="238" y="436"/>
                      <a:pt x="238" y="436"/>
                    </a:cubicBezTo>
                    <a:cubicBezTo>
                      <a:pt x="301" y="373"/>
                      <a:pt x="387" y="337"/>
                      <a:pt x="476" y="337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000" dirty="0"/>
              </a:p>
              <a:p>
                <a:r>
                  <a:rPr lang="tr-TR" sz="1000" b="1" dirty="0">
                    <a:solidFill>
                      <a:schemeClr val="accent1">
                        <a:lumMod val="50000"/>
                      </a:schemeClr>
                    </a:solidFill>
                  </a:rPr>
                  <a:t>          </a:t>
                </a:r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6162166" y="1210481"/>
                <a:ext cx="1322150" cy="1208555"/>
              </a:xfrm>
              <a:custGeom>
                <a:avLst/>
                <a:gdLst>
                  <a:gd name="T0" fmla="*/ 477 w 477"/>
                  <a:gd name="T1" fmla="*/ 198 h 436"/>
                  <a:gd name="T2" fmla="*/ 0 w 477"/>
                  <a:gd name="T3" fmla="*/ 0 h 436"/>
                  <a:gd name="T4" fmla="*/ 0 w 477"/>
                  <a:gd name="T5" fmla="*/ 337 h 436"/>
                  <a:gd name="T6" fmla="*/ 239 w 477"/>
                  <a:gd name="T7" fmla="*/ 436 h 436"/>
                  <a:gd name="T8" fmla="*/ 477 w 477"/>
                  <a:gd name="T9" fmla="*/ 198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436">
                    <a:moveTo>
                      <a:pt x="477" y="198"/>
                    </a:moveTo>
                    <a:cubicBezTo>
                      <a:pt x="351" y="71"/>
                      <a:pt x="179" y="0"/>
                      <a:pt x="0" y="0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90" y="337"/>
                      <a:pt x="175" y="373"/>
                      <a:pt x="239" y="436"/>
                    </a:cubicBezTo>
                    <a:lnTo>
                      <a:pt x="477" y="1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000" dirty="0"/>
              </a:p>
              <a:p>
                <a:endParaRPr lang="tr-TR" sz="1000" dirty="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6774641" y="1877997"/>
                <a:ext cx="1206213" cy="1322150"/>
              </a:xfrm>
              <a:custGeom>
                <a:avLst/>
                <a:gdLst>
                  <a:gd name="T0" fmla="*/ 435 w 435"/>
                  <a:gd name="T1" fmla="*/ 477 h 477"/>
                  <a:gd name="T2" fmla="*/ 238 w 435"/>
                  <a:gd name="T3" fmla="*/ 0 h 477"/>
                  <a:gd name="T4" fmla="*/ 0 w 435"/>
                  <a:gd name="T5" fmla="*/ 239 h 477"/>
                  <a:gd name="T6" fmla="*/ 98 w 435"/>
                  <a:gd name="T7" fmla="*/ 477 h 477"/>
                  <a:gd name="T8" fmla="*/ 435 w 435"/>
                  <a:gd name="T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477">
                    <a:moveTo>
                      <a:pt x="435" y="477"/>
                    </a:moveTo>
                    <a:cubicBezTo>
                      <a:pt x="435" y="298"/>
                      <a:pt x="364" y="127"/>
                      <a:pt x="238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63" y="302"/>
                      <a:pt x="98" y="388"/>
                      <a:pt x="98" y="477"/>
                    </a:cubicBezTo>
                    <a:lnTo>
                      <a:pt x="435" y="477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6910487" y="3258701"/>
                <a:ext cx="1208555" cy="1320979"/>
              </a:xfrm>
              <a:custGeom>
                <a:avLst/>
                <a:gdLst>
                  <a:gd name="T0" fmla="*/ 239 w 436"/>
                  <a:gd name="T1" fmla="*/ 477 h 477"/>
                  <a:gd name="T2" fmla="*/ 436 w 436"/>
                  <a:gd name="T3" fmla="*/ 0 h 477"/>
                  <a:gd name="T4" fmla="*/ 99 w 436"/>
                  <a:gd name="T5" fmla="*/ 0 h 477"/>
                  <a:gd name="T6" fmla="*/ 0 w 436"/>
                  <a:gd name="T7" fmla="*/ 238 h 477"/>
                  <a:gd name="T8" fmla="*/ 239 w 436"/>
                  <a:gd name="T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477">
                    <a:moveTo>
                      <a:pt x="239" y="477"/>
                    </a:moveTo>
                    <a:cubicBezTo>
                      <a:pt x="365" y="350"/>
                      <a:pt x="436" y="179"/>
                      <a:pt x="436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89"/>
                      <a:pt x="64" y="175"/>
                      <a:pt x="0" y="238"/>
                    </a:cubicBezTo>
                    <a:lnTo>
                      <a:pt x="239" y="47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6112981" y="3861807"/>
                <a:ext cx="1320979" cy="1206213"/>
              </a:xfrm>
              <a:custGeom>
                <a:avLst/>
                <a:gdLst>
                  <a:gd name="T0" fmla="*/ 0 w 477"/>
                  <a:gd name="T1" fmla="*/ 435 h 435"/>
                  <a:gd name="T2" fmla="*/ 477 w 477"/>
                  <a:gd name="T3" fmla="*/ 238 h 435"/>
                  <a:gd name="T4" fmla="*/ 239 w 477"/>
                  <a:gd name="T5" fmla="*/ 0 h 435"/>
                  <a:gd name="T6" fmla="*/ 0 w 477"/>
                  <a:gd name="T7" fmla="*/ 98 h 435"/>
                  <a:gd name="T8" fmla="*/ 0 w 477"/>
                  <a:gd name="T9" fmla="*/ 43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435">
                    <a:moveTo>
                      <a:pt x="0" y="435"/>
                    </a:moveTo>
                    <a:cubicBezTo>
                      <a:pt x="179" y="435"/>
                      <a:pt x="350" y="364"/>
                      <a:pt x="477" y="238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175" y="63"/>
                      <a:pt x="90" y="98"/>
                      <a:pt x="0" y="98"/>
                    </a:cubicBezTo>
                    <a:lnTo>
                      <a:pt x="0" y="4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4748672" y="3964862"/>
                <a:ext cx="1322150" cy="1208555"/>
              </a:xfrm>
              <a:custGeom>
                <a:avLst/>
                <a:gdLst>
                  <a:gd name="T0" fmla="*/ 0 w 477"/>
                  <a:gd name="T1" fmla="*/ 238 h 436"/>
                  <a:gd name="T2" fmla="*/ 477 w 477"/>
                  <a:gd name="T3" fmla="*/ 436 h 436"/>
                  <a:gd name="T4" fmla="*/ 477 w 477"/>
                  <a:gd name="T5" fmla="*/ 99 h 436"/>
                  <a:gd name="T6" fmla="*/ 238 w 477"/>
                  <a:gd name="T7" fmla="*/ 0 h 436"/>
                  <a:gd name="T8" fmla="*/ 0 w 477"/>
                  <a:gd name="T9" fmla="*/ 238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436">
                    <a:moveTo>
                      <a:pt x="0" y="238"/>
                    </a:moveTo>
                    <a:cubicBezTo>
                      <a:pt x="126" y="365"/>
                      <a:pt x="298" y="436"/>
                      <a:pt x="477" y="436"/>
                    </a:cubicBezTo>
                    <a:cubicBezTo>
                      <a:pt x="477" y="99"/>
                      <a:pt x="477" y="99"/>
                      <a:pt x="477" y="99"/>
                    </a:cubicBezTo>
                    <a:cubicBezTo>
                      <a:pt x="387" y="99"/>
                      <a:pt x="302" y="63"/>
                      <a:pt x="238" y="0"/>
                    </a:cubicBezTo>
                    <a:lnTo>
                      <a:pt x="0" y="23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92" name="Metin kutusu 91"/>
              <p:cNvSpPr txBox="1"/>
              <p:nvPr/>
            </p:nvSpPr>
            <p:spPr>
              <a:xfrm>
                <a:off x="4218904" y="2284245"/>
                <a:ext cx="943117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tr-T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MÜRACAAT</a:t>
                </a:r>
              </a:p>
              <a:p>
                <a:pPr algn="ctr"/>
                <a:r>
                  <a:rPr lang="tr-T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Her yıl</a:t>
                </a:r>
              </a:p>
              <a:p>
                <a:pPr algn="ctr"/>
                <a:r>
                  <a:rPr lang="tr-T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Mayıs ayı</a:t>
                </a:r>
                <a:endParaRPr lang="en-IN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3" name="Metin kutusu 182"/>
            <p:cNvSpPr txBox="1"/>
            <p:nvPr/>
          </p:nvSpPr>
          <p:spPr>
            <a:xfrm>
              <a:off x="6608796" y="2522811"/>
              <a:ext cx="1242030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tr-T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SERTİFİKA GEREKSİNİMİ</a:t>
              </a:r>
            </a:p>
            <a:p>
              <a:pPr algn="ctr"/>
              <a:r>
                <a:rPr lang="tr-TR" sz="800" dirty="0">
                  <a:latin typeface="Arial" panose="020B0604020202020204" pitchFamily="34" charset="0"/>
                  <a:cs typeface="Arial" panose="020B0604020202020204" pitchFamily="34" charset="0"/>
                </a:rPr>
                <a:t>     ISO 50001 Sertifikası</a:t>
              </a:r>
              <a:endParaRPr lang="en-IN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N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Metin kutusu 183"/>
            <p:cNvSpPr txBox="1"/>
            <p:nvPr/>
          </p:nvSpPr>
          <p:spPr>
            <a:xfrm>
              <a:off x="4781520" y="1746059"/>
              <a:ext cx="124203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tr-T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ÖNCELİK</a:t>
              </a:r>
            </a:p>
            <a:p>
              <a:pPr algn="ctr"/>
              <a:r>
                <a:rPr lang="tr-TR" sz="800" dirty="0">
                  <a:latin typeface="Arial" panose="020B0604020202020204" pitchFamily="34" charset="0"/>
                  <a:cs typeface="Arial" panose="020B0604020202020204" pitchFamily="34" charset="0"/>
                </a:rPr>
                <a:t>Son beş yıllık enerji yoğunluğu yüksek olan endüstriyel işletmeler</a:t>
              </a:r>
            </a:p>
          </p:txBody>
        </p:sp>
        <p:sp>
          <p:nvSpPr>
            <p:cNvPr id="29" name="Metin kutusu 28"/>
            <p:cNvSpPr txBox="1"/>
            <p:nvPr/>
          </p:nvSpPr>
          <p:spPr>
            <a:xfrm>
              <a:off x="5971697" y="1595672"/>
              <a:ext cx="1152088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r>
                <a:rPr lang="tr-TR" sz="950" b="1" dirty="0">
                  <a:latin typeface="Arial" panose="020B0604020202020204" pitchFamily="34" charset="0"/>
                  <a:cs typeface="Arial" panose="020B0604020202020204" pitchFamily="34" charset="0"/>
                </a:rPr>
                <a:t>BAŞVURU ŞARTLARI</a:t>
              </a:r>
            </a:p>
            <a:p>
              <a:pPr algn="ctr">
                <a:spcBef>
                  <a:spcPct val="0"/>
                </a:spcBef>
              </a:pPr>
              <a:r>
                <a:rPr lang="tr-TR" sz="750" dirty="0">
                  <a:latin typeface="Arial" panose="020B0604020202020204" pitchFamily="34" charset="0"/>
                  <a:cs typeface="Arial" panose="020B0604020202020204" pitchFamily="34" charset="0"/>
                </a:rPr>
                <a:t>Bakanlık veri tabanına kayıt ve enerji yöneticisi atanması</a:t>
              </a:r>
            </a:p>
          </p:txBody>
        </p:sp>
        <p:sp>
          <p:nvSpPr>
            <p:cNvPr id="31" name="Metin kutusu 30"/>
            <p:cNvSpPr txBox="1"/>
            <p:nvPr/>
          </p:nvSpPr>
          <p:spPr>
            <a:xfrm>
              <a:off x="6714752" y="3690895"/>
              <a:ext cx="124203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600"/>
                </a:spcAft>
              </a:pPr>
              <a:r>
                <a:rPr lang="tr-T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TAAHHÜT</a:t>
              </a:r>
            </a:p>
            <a:p>
              <a:pPr lvl="0" algn="ctr">
                <a:spcBef>
                  <a:spcPct val="0"/>
                </a:spcBef>
              </a:pPr>
              <a:r>
                <a:rPr lang="tr-TR" sz="800" dirty="0">
                  <a:latin typeface="Arial" panose="020B0604020202020204" pitchFamily="34" charset="0"/>
                  <a:cs typeface="Arial" panose="020B0604020202020204" pitchFamily="34" charset="0"/>
                </a:rPr>
                <a:t>3 yıl içinde enerji yoğunluğunu en az %10 azaltma</a:t>
              </a:r>
              <a:endParaRPr lang="en-IN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Metin kutusu 32"/>
            <p:cNvSpPr txBox="1"/>
            <p:nvPr/>
          </p:nvSpPr>
          <p:spPr>
            <a:xfrm>
              <a:off x="5858123" y="4356765"/>
              <a:ext cx="124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tr-T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YÜRÜRLÜĞE GİRMESİ</a:t>
              </a:r>
            </a:p>
            <a:p>
              <a:pPr algn="ctr">
                <a:spcBef>
                  <a:spcPct val="0"/>
                </a:spcBef>
              </a:pPr>
              <a:r>
                <a:rPr lang="tr-TR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tr-TR" sz="750" dirty="0">
                  <a:latin typeface="Arial" panose="020B0604020202020204" pitchFamily="34" charset="0"/>
                  <a:cs typeface="Arial" panose="020B0604020202020204" pitchFamily="34" charset="0"/>
                </a:rPr>
                <a:t>Anlaşmanın imzalanmasını takip eden ilk yıl</a:t>
              </a:r>
            </a:p>
          </p:txBody>
        </p:sp>
        <p:sp>
          <p:nvSpPr>
            <p:cNvPr id="38" name="Metin kutusu 37"/>
            <p:cNvSpPr txBox="1"/>
            <p:nvPr/>
          </p:nvSpPr>
          <p:spPr>
            <a:xfrm>
              <a:off x="4778288" y="4394737"/>
              <a:ext cx="124203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tr-TR" sz="950" b="1" dirty="0">
                  <a:latin typeface="Arial" panose="020B0604020202020204" pitchFamily="34" charset="0"/>
                  <a:cs typeface="Arial" panose="020B0604020202020204" pitchFamily="34" charset="0"/>
                </a:rPr>
                <a:t>DESTEK ÖDEMESİ</a:t>
              </a:r>
            </a:p>
            <a:p>
              <a:pPr algn="ctr">
                <a:spcBef>
                  <a:spcPct val="0"/>
                </a:spcBef>
              </a:pPr>
              <a:r>
                <a:rPr lang="tr-TR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tr-TR" sz="750" dirty="0">
                  <a:latin typeface="Arial" panose="020B0604020202020204" pitchFamily="34" charset="0"/>
                  <a:cs typeface="Arial" panose="020B0604020202020204" pitchFamily="34" charset="0"/>
                </a:rPr>
                <a:t>Üç yıl sonunda taahhüdün yerine getirilmesi durumunda</a:t>
              </a:r>
            </a:p>
          </p:txBody>
        </p:sp>
        <p:sp>
          <p:nvSpPr>
            <p:cNvPr id="39" name="Metin kutusu 38"/>
            <p:cNvSpPr txBox="1"/>
            <p:nvPr/>
          </p:nvSpPr>
          <p:spPr>
            <a:xfrm>
              <a:off x="4148114" y="3397852"/>
              <a:ext cx="101101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tr-T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DESTEK MİKTARI</a:t>
              </a:r>
            </a:p>
            <a:p>
              <a:pPr algn="ctr"/>
              <a:r>
                <a:rPr lang="tr-TR" sz="800" dirty="0">
                  <a:latin typeface="Arial" panose="020B0604020202020204" pitchFamily="34" charset="0"/>
                  <a:cs typeface="Arial" panose="020B0604020202020204" pitchFamily="34" charset="0"/>
                </a:rPr>
                <a:t>Anlaşmanın yapıldığı yıla ait enerji giderinin %30’su en fazla 1 Milyon TL</a:t>
              </a:r>
            </a:p>
          </p:txBody>
        </p:sp>
        <p:sp>
          <p:nvSpPr>
            <p:cNvPr id="79" name="TextBox 174"/>
            <p:cNvSpPr txBox="1"/>
            <p:nvPr/>
          </p:nvSpPr>
          <p:spPr>
            <a:xfrm>
              <a:off x="3971652" y="3413151"/>
              <a:ext cx="498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>
                  <a:solidFill>
                    <a:schemeClr val="bg1"/>
                  </a:solidFill>
                </a:rPr>
                <a:t>08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174"/>
            <p:cNvSpPr txBox="1"/>
            <p:nvPr/>
          </p:nvSpPr>
          <p:spPr>
            <a:xfrm>
              <a:off x="4254099" y="2241865"/>
              <a:ext cx="498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  <a:r>
                <a:rPr lang="tr-TR" sz="1200" b="1" dirty="0">
                  <a:solidFill>
                    <a:schemeClr val="bg1"/>
                  </a:solidFill>
                </a:rPr>
                <a:t>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174"/>
            <p:cNvSpPr txBox="1"/>
            <p:nvPr/>
          </p:nvSpPr>
          <p:spPr>
            <a:xfrm>
              <a:off x="5376990" y="1574685"/>
              <a:ext cx="498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  <a:r>
                <a:rPr lang="tr-TR" sz="1200" b="1" dirty="0">
                  <a:solidFill>
                    <a:schemeClr val="bg1"/>
                  </a:solidFill>
                </a:rPr>
                <a:t>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174"/>
            <p:cNvSpPr txBox="1"/>
            <p:nvPr/>
          </p:nvSpPr>
          <p:spPr>
            <a:xfrm>
              <a:off x="5862990" y="1396414"/>
              <a:ext cx="498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  <a:r>
                <a:rPr lang="tr-TR" sz="1200" b="1" dirty="0">
                  <a:solidFill>
                    <a:schemeClr val="bg1"/>
                  </a:solidFill>
                </a:rPr>
                <a:t>3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174"/>
            <p:cNvSpPr txBox="1"/>
            <p:nvPr/>
          </p:nvSpPr>
          <p:spPr>
            <a:xfrm>
              <a:off x="7018244" y="2235417"/>
              <a:ext cx="498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  <a:r>
                <a:rPr lang="tr-TR" sz="1200" b="1" dirty="0">
                  <a:solidFill>
                    <a:schemeClr val="bg1"/>
                  </a:solidFill>
                </a:rPr>
                <a:t>4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174"/>
            <p:cNvSpPr txBox="1"/>
            <p:nvPr/>
          </p:nvSpPr>
          <p:spPr>
            <a:xfrm>
              <a:off x="7120910" y="3472641"/>
              <a:ext cx="498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  <a:r>
                <a:rPr lang="tr-TR" sz="1200" b="1" dirty="0">
                  <a:solidFill>
                    <a:schemeClr val="bg1"/>
                  </a:solidFill>
                </a:rPr>
                <a:t>5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174"/>
            <p:cNvSpPr txBox="1"/>
            <p:nvPr/>
          </p:nvSpPr>
          <p:spPr>
            <a:xfrm>
              <a:off x="6316428" y="4134544"/>
              <a:ext cx="498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  <a:r>
                <a:rPr lang="tr-TR" sz="1200" b="1" dirty="0">
                  <a:solidFill>
                    <a:schemeClr val="bg1"/>
                  </a:solidFill>
                </a:rPr>
                <a:t>6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174"/>
            <p:cNvSpPr txBox="1"/>
            <p:nvPr/>
          </p:nvSpPr>
          <p:spPr>
            <a:xfrm>
              <a:off x="4631701" y="4687216"/>
              <a:ext cx="382652" cy="283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0</a:t>
              </a:r>
              <a:r>
                <a:rPr lang="tr-TR" sz="1200" b="1" dirty="0">
                  <a:solidFill>
                    <a:schemeClr val="bg1"/>
                  </a:solidFill>
                </a:rPr>
                <a:t>7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0" name="กลุ่ม 496"/>
            <p:cNvGrpSpPr/>
            <p:nvPr/>
          </p:nvGrpSpPr>
          <p:grpSpPr>
            <a:xfrm>
              <a:off x="8173240" y="1828662"/>
              <a:ext cx="442097" cy="457350"/>
              <a:chOff x="1095022" y="-1242008"/>
              <a:chExt cx="1371600" cy="1371600"/>
            </a:xfrm>
          </p:grpSpPr>
          <p:sp>
            <p:nvSpPr>
              <p:cNvPr id="111" name="วงรี 497"/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0" dirty="0"/>
              </a:p>
            </p:txBody>
          </p:sp>
          <p:sp>
            <p:nvSpPr>
              <p:cNvPr id="112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5" tIns="8573" rIns="17145" bIns="8573" anchor="ctr"/>
              <a:lstStyle/>
              <a:p>
                <a:pPr>
                  <a:defRPr/>
                </a:pPr>
                <a:endParaRPr lang="en-US" sz="1000" dirty="0"/>
              </a:p>
            </p:txBody>
          </p:sp>
        </p:grpSp>
        <p:grpSp>
          <p:nvGrpSpPr>
            <p:cNvPr id="118" name="กลุ่ม 501"/>
            <p:cNvGrpSpPr/>
            <p:nvPr/>
          </p:nvGrpSpPr>
          <p:grpSpPr>
            <a:xfrm>
              <a:off x="8154549" y="2476597"/>
              <a:ext cx="442097" cy="457350"/>
              <a:chOff x="1095022" y="-1242008"/>
              <a:chExt cx="1371600" cy="1371600"/>
            </a:xfrm>
          </p:grpSpPr>
          <p:sp>
            <p:nvSpPr>
              <p:cNvPr id="119" name="วงรี 502"/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0" dirty="0"/>
              </a:p>
            </p:txBody>
          </p:sp>
          <p:sp>
            <p:nvSpPr>
              <p:cNvPr id="120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5" tIns="8573" rIns="17145" bIns="8573" anchor="ctr"/>
              <a:lstStyle/>
              <a:p>
                <a:pPr>
                  <a:defRPr/>
                </a:pPr>
                <a:endParaRPr lang="en-US" sz="1000" dirty="0"/>
              </a:p>
            </p:txBody>
          </p:sp>
        </p:grpSp>
        <p:grpSp>
          <p:nvGrpSpPr>
            <p:cNvPr id="121" name="กลุ่ม 506"/>
            <p:cNvGrpSpPr/>
            <p:nvPr/>
          </p:nvGrpSpPr>
          <p:grpSpPr>
            <a:xfrm>
              <a:off x="8151163" y="3155830"/>
              <a:ext cx="442097" cy="457349"/>
              <a:chOff x="1095022" y="-1242008"/>
              <a:chExt cx="1371600" cy="1371600"/>
            </a:xfrm>
          </p:grpSpPr>
          <p:sp>
            <p:nvSpPr>
              <p:cNvPr id="122" name="วงรี 507"/>
              <p:cNvSpPr/>
              <p:nvPr/>
            </p:nvSpPr>
            <p:spPr>
              <a:xfrm>
                <a:off x="1095022" y="-1242008"/>
                <a:ext cx="1371600" cy="137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000" dirty="0"/>
              </a:p>
            </p:txBody>
          </p:sp>
          <p:sp>
            <p:nvSpPr>
              <p:cNvPr id="123" name="Freeform 33"/>
              <p:cNvSpPr>
                <a:spLocks noChangeArrowheads="1"/>
              </p:cNvSpPr>
              <p:nvPr/>
            </p:nvSpPr>
            <p:spPr bwMode="auto">
              <a:xfrm>
                <a:off x="1374421" y="-998190"/>
                <a:ext cx="779815" cy="820429"/>
              </a:xfrm>
              <a:custGeom>
                <a:avLst/>
                <a:gdLst>
                  <a:gd name="T0" fmla="*/ 124 w 338"/>
                  <a:gd name="T1" fmla="*/ 355 h 356"/>
                  <a:gd name="T2" fmla="*/ 124 w 338"/>
                  <a:gd name="T3" fmla="*/ 355 h 356"/>
                  <a:gd name="T4" fmla="*/ 98 w 338"/>
                  <a:gd name="T5" fmla="*/ 337 h 356"/>
                  <a:gd name="T6" fmla="*/ 9 w 338"/>
                  <a:gd name="T7" fmla="*/ 222 h 356"/>
                  <a:gd name="T8" fmla="*/ 18 w 338"/>
                  <a:gd name="T9" fmla="*/ 178 h 356"/>
                  <a:gd name="T10" fmla="*/ 62 w 338"/>
                  <a:gd name="T11" fmla="*/ 178 h 356"/>
                  <a:gd name="T12" fmla="*/ 124 w 338"/>
                  <a:gd name="T13" fmla="*/ 258 h 356"/>
                  <a:gd name="T14" fmla="*/ 266 w 338"/>
                  <a:gd name="T15" fmla="*/ 27 h 356"/>
                  <a:gd name="T16" fmla="*/ 319 w 338"/>
                  <a:gd name="T17" fmla="*/ 9 h 356"/>
                  <a:gd name="T18" fmla="*/ 328 w 338"/>
                  <a:gd name="T19" fmla="*/ 62 h 356"/>
                  <a:gd name="T20" fmla="*/ 160 w 338"/>
                  <a:gd name="T21" fmla="*/ 337 h 356"/>
                  <a:gd name="T22" fmla="*/ 124 w 338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8" h="356">
                    <a:moveTo>
                      <a:pt x="124" y="355"/>
                    </a:moveTo>
                    <a:lnTo>
                      <a:pt x="124" y="355"/>
                    </a:lnTo>
                    <a:cubicBezTo>
                      <a:pt x="115" y="355"/>
                      <a:pt x="107" y="346"/>
                      <a:pt x="98" y="337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0" y="204"/>
                      <a:pt x="0" y="187"/>
                      <a:pt x="18" y="178"/>
                    </a:cubicBezTo>
                    <a:cubicBezTo>
                      <a:pt x="36" y="160"/>
                      <a:pt x="53" y="168"/>
                      <a:pt x="62" y="17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266" y="27"/>
                      <a:pt x="266" y="27"/>
                      <a:pt x="266" y="27"/>
                    </a:cubicBezTo>
                    <a:cubicBezTo>
                      <a:pt x="284" y="9"/>
                      <a:pt x="301" y="0"/>
                      <a:pt x="319" y="9"/>
                    </a:cubicBezTo>
                    <a:cubicBezTo>
                      <a:pt x="337" y="18"/>
                      <a:pt x="337" y="45"/>
                      <a:pt x="328" y="62"/>
                    </a:cubicBezTo>
                    <a:cubicBezTo>
                      <a:pt x="160" y="337"/>
                      <a:pt x="160" y="337"/>
                      <a:pt x="160" y="337"/>
                    </a:cubicBezTo>
                    <a:cubicBezTo>
                      <a:pt x="151" y="346"/>
                      <a:pt x="142" y="355"/>
                      <a:pt x="124" y="3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7145" tIns="8573" rIns="17145" bIns="8573" anchor="ctr"/>
              <a:lstStyle/>
              <a:p>
                <a:pPr>
                  <a:defRPr/>
                </a:pPr>
                <a:endParaRPr lang="en-US" sz="1000" dirty="0"/>
              </a:p>
            </p:txBody>
          </p:sp>
        </p:grpSp>
        <p:sp>
          <p:nvSpPr>
            <p:cNvPr id="133" name="Freeform 61"/>
            <p:cNvSpPr>
              <a:spLocks noEditPoints="1"/>
            </p:cNvSpPr>
            <p:nvPr/>
          </p:nvSpPr>
          <p:spPr bwMode="auto">
            <a:xfrm>
              <a:off x="5529382" y="6039938"/>
              <a:ext cx="646575" cy="484255"/>
            </a:xfrm>
            <a:custGeom>
              <a:avLst/>
              <a:gdLst>
                <a:gd name="T0" fmla="*/ 763 w 3584"/>
                <a:gd name="T1" fmla="*/ 1686 h 2687"/>
                <a:gd name="T2" fmla="*/ 996 w 3584"/>
                <a:gd name="T3" fmla="*/ 1876 h 2687"/>
                <a:gd name="T4" fmla="*/ 1212 w 3584"/>
                <a:gd name="T5" fmla="*/ 2067 h 2687"/>
                <a:gd name="T6" fmla="*/ 1400 w 3584"/>
                <a:gd name="T7" fmla="*/ 2264 h 2687"/>
                <a:gd name="T8" fmla="*/ 1382 w 3584"/>
                <a:gd name="T9" fmla="*/ 2616 h 2687"/>
                <a:gd name="T10" fmla="*/ 1055 w 3584"/>
                <a:gd name="T11" fmla="*/ 2635 h 2687"/>
                <a:gd name="T12" fmla="*/ 1046 w 3584"/>
                <a:gd name="T13" fmla="*/ 2390 h 2687"/>
                <a:gd name="T14" fmla="*/ 793 w 3584"/>
                <a:gd name="T15" fmla="*/ 2341 h 2687"/>
                <a:gd name="T16" fmla="*/ 760 w 3584"/>
                <a:gd name="T17" fmla="*/ 2154 h 2687"/>
                <a:gd name="T18" fmla="*/ 545 w 3584"/>
                <a:gd name="T19" fmla="*/ 2046 h 2687"/>
                <a:gd name="T20" fmla="*/ 502 w 3584"/>
                <a:gd name="T21" fmla="*/ 1911 h 2687"/>
                <a:gd name="T22" fmla="*/ 310 w 3584"/>
                <a:gd name="T23" fmla="*/ 1726 h 2687"/>
                <a:gd name="T24" fmla="*/ 567 w 3584"/>
                <a:gd name="T25" fmla="*/ 1457 h 2687"/>
                <a:gd name="T26" fmla="*/ 1656 w 3584"/>
                <a:gd name="T27" fmla="*/ 132 h 2687"/>
                <a:gd name="T28" fmla="*/ 1503 w 3584"/>
                <a:gd name="T29" fmla="*/ 242 h 2687"/>
                <a:gd name="T30" fmla="*/ 1129 w 3584"/>
                <a:gd name="T31" fmla="*/ 490 h 2687"/>
                <a:gd name="T32" fmla="*/ 1133 w 3584"/>
                <a:gd name="T33" fmla="*/ 1009 h 2687"/>
                <a:gd name="T34" fmla="*/ 1524 w 3584"/>
                <a:gd name="T35" fmla="*/ 1080 h 2687"/>
                <a:gd name="T36" fmla="*/ 2026 w 3584"/>
                <a:gd name="T37" fmla="*/ 879 h 2687"/>
                <a:gd name="T38" fmla="*/ 2224 w 3584"/>
                <a:gd name="T39" fmla="*/ 1016 h 2687"/>
                <a:gd name="T40" fmla="*/ 2359 w 3584"/>
                <a:gd name="T41" fmla="*/ 1156 h 2687"/>
                <a:gd name="T42" fmla="*/ 2492 w 3584"/>
                <a:gd name="T43" fmla="*/ 1295 h 2687"/>
                <a:gd name="T44" fmla="*/ 2841 w 3584"/>
                <a:gd name="T45" fmla="*/ 1656 h 2687"/>
                <a:gd name="T46" fmla="*/ 2770 w 3584"/>
                <a:gd name="T47" fmla="*/ 1928 h 2687"/>
                <a:gd name="T48" fmla="*/ 2488 w 3584"/>
                <a:gd name="T49" fmla="*/ 1753 h 2687"/>
                <a:gd name="T50" fmla="*/ 2349 w 3584"/>
                <a:gd name="T51" fmla="*/ 1626 h 2687"/>
                <a:gd name="T52" fmla="*/ 2340 w 3584"/>
                <a:gd name="T53" fmla="*/ 1664 h 2687"/>
                <a:gd name="T54" fmla="*/ 2578 w 3584"/>
                <a:gd name="T55" fmla="*/ 1930 h 2687"/>
                <a:gd name="T56" fmla="*/ 2552 w 3584"/>
                <a:gd name="T57" fmla="*/ 2176 h 2687"/>
                <a:gd name="T58" fmla="*/ 2266 w 3584"/>
                <a:gd name="T59" fmla="*/ 2070 h 2687"/>
                <a:gd name="T60" fmla="*/ 2025 w 3584"/>
                <a:gd name="T61" fmla="*/ 1855 h 2687"/>
                <a:gd name="T62" fmla="*/ 2147 w 3584"/>
                <a:gd name="T63" fmla="*/ 2024 h 2687"/>
                <a:gd name="T64" fmla="*/ 2312 w 3584"/>
                <a:gd name="T65" fmla="*/ 2280 h 2687"/>
                <a:gd name="T66" fmla="*/ 2066 w 3584"/>
                <a:gd name="T67" fmla="*/ 2400 h 2687"/>
                <a:gd name="T68" fmla="*/ 1827 w 3584"/>
                <a:gd name="T69" fmla="*/ 2151 h 2687"/>
                <a:gd name="T70" fmla="*/ 1737 w 3584"/>
                <a:gd name="T71" fmla="*/ 2100 h 2687"/>
                <a:gd name="T72" fmla="*/ 1848 w 3584"/>
                <a:gd name="T73" fmla="*/ 2248 h 2687"/>
                <a:gd name="T74" fmla="*/ 1987 w 3584"/>
                <a:gd name="T75" fmla="*/ 2508 h 2687"/>
                <a:gd name="T76" fmla="*/ 1724 w 3584"/>
                <a:gd name="T77" fmla="*/ 2582 h 2687"/>
                <a:gd name="T78" fmla="*/ 1644 w 3584"/>
                <a:gd name="T79" fmla="*/ 2446 h 2687"/>
                <a:gd name="T80" fmla="*/ 1392 w 3584"/>
                <a:gd name="T81" fmla="*/ 2069 h 2687"/>
                <a:gd name="T82" fmla="*/ 1097 w 3584"/>
                <a:gd name="T83" fmla="*/ 1681 h 2687"/>
                <a:gd name="T84" fmla="*/ 734 w 3584"/>
                <a:gd name="T85" fmla="*/ 1321 h 2687"/>
                <a:gd name="T86" fmla="*/ 267 w 3584"/>
                <a:gd name="T87" fmla="*/ 1429 h 2687"/>
                <a:gd name="T88" fmla="*/ 11 w 3584"/>
                <a:gd name="T89" fmla="*/ 1498 h 2687"/>
                <a:gd name="T90" fmla="*/ 619 w 3584"/>
                <a:gd name="T91" fmla="*/ 351 h 2687"/>
                <a:gd name="T92" fmla="*/ 772 w 3584"/>
                <a:gd name="T93" fmla="*/ 263 h 2687"/>
                <a:gd name="T94" fmla="*/ 1188 w 3584"/>
                <a:gd name="T95" fmla="*/ 50 h 2687"/>
                <a:gd name="T96" fmla="*/ 2446 w 3584"/>
                <a:gd name="T97" fmla="*/ 56 h 2687"/>
                <a:gd name="T98" fmla="*/ 2825 w 3584"/>
                <a:gd name="T99" fmla="*/ 385 h 2687"/>
                <a:gd name="T100" fmla="*/ 2962 w 3584"/>
                <a:gd name="T101" fmla="*/ 458 h 2687"/>
                <a:gd name="T102" fmla="*/ 3316 w 3584"/>
                <a:gd name="T103" fmla="*/ 398 h 2687"/>
                <a:gd name="T104" fmla="*/ 3584 w 3584"/>
                <a:gd name="T105" fmla="*/ 1458 h 2687"/>
                <a:gd name="T106" fmla="*/ 3335 w 3584"/>
                <a:gd name="T107" fmla="*/ 1506 h 2687"/>
                <a:gd name="T108" fmla="*/ 3055 w 3584"/>
                <a:gd name="T109" fmla="*/ 1502 h 2687"/>
                <a:gd name="T110" fmla="*/ 2714 w 3584"/>
                <a:gd name="T111" fmla="*/ 1171 h 2687"/>
                <a:gd name="T112" fmla="*/ 2325 w 3584"/>
                <a:gd name="T113" fmla="*/ 772 h 2687"/>
                <a:gd name="T114" fmla="*/ 2197 w 3584"/>
                <a:gd name="T115" fmla="*/ 653 h 2687"/>
                <a:gd name="T116" fmla="*/ 1845 w 3584"/>
                <a:gd name="T117" fmla="*/ 733 h 2687"/>
                <a:gd name="T118" fmla="*/ 1414 w 3584"/>
                <a:gd name="T119" fmla="*/ 952 h 2687"/>
                <a:gd name="T120" fmla="*/ 1186 w 3584"/>
                <a:gd name="T121" fmla="*/ 674 h 2687"/>
                <a:gd name="T122" fmla="*/ 1604 w 3584"/>
                <a:gd name="T123" fmla="*/ 363 h 2687"/>
                <a:gd name="T124" fmla="*/ 2186 w 3584"/>
                <a:gd name="T125" fmla="*/ 28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84" h="2687">
                  <a:moveTo>
                    <a:pt x="567" y="1457"/>
                  </a:moveTo>
                  <a:lnTo>
                    <a:pt x="600" y="1458"/>
                  </a:lnTo>
                  <a:lnTo>
                    <a:pt x="632" y="1466"/>
                  </a:lnTo>
                  <a:lnTo>
                    <a:pt x="661" y="1478"/>
                  </a:lnTo>
                  <a:lnTo>
                    <a:pt x="689" y="1495"/>
                  </a:lnTo>
                  <a:lnTo>
                    <a:pt x="715" y="1517"/>
                  </a:lnTo>
                  <a:lnTo>
                    <a:pt x="733" y="1541"/>
                  </a:lnTo>
                  <a:lnTo>
                    <a:pt x="747" y="1567"/>
                  </a:lnTo>
                  <a:lnTo>
                    <a:pt x="757" y="1596"/>
                  </a:lnTo>
                  <a:lnTo>
                    <a:pt x="764" y="1625"/>
                  </a:lnTo>
                  <a:lnTo>
                    <a:pt x="765" y="1656"/>
                  </a:lnTo>
                  <a:lnTo>
                    <a:pt x="763" y="1686"/>
                  </a:lnTo>
                  <a:lnTo>
                    <a:pt x="756" y="1717"/>
                  </a:lnTo>
                  <a:lnTo>
                    <a:pt x="785" y="1712"/>
                  </a:lnTo>
                  <a:lnTo>
                    <a:pt x="815" y="1710"/>
                  </a:lnTo>
                  <a:lnTo>
                    <a:pt x="844" y="1714"/>
                  </a:lnTo>
                  <a:lnTo>
                    <a:pt x="873" y="1720"/>
                  </a:lnTo>
                  <a:lnTo>
                    <a:pt x="899" y="1731"/>
                  </a:lnTo>
                  <a:lnTo>
                    <a:pt x="924" y="1747"/>
                  </a:lnTo>
                  <a:lnTo>
                    <a:pt x="947" y="1767"/>
                  </a:lnTo>
                  <a:lnTo>
                    <a:pt x="965" y="1792"/>
                  </a:lnTo>
                  <a:lnTo>
                    <a:pt x="981" y="1818"/>
                  </a:lnTo>
                  <a:lnTo>
                    <a:pt x="991" y="1847"/>
                  </a:lnTo>
                  <a:lnTo>
                    <a:pt x="996" y="1876"/>
                  </a:lnTo>
                  <a:lnTo>
                    <a:pt x="997" y="1906"/>
                  </a:lnTo>
                  <a:lnTo>
                    <a:pt x="995" y="1937"/>
                  </a:lnTo>
                  <a:lnTo>
                    <a:pt x="988" y="1968"/>
                  </a:lnTo>
                  <a:lnTo>
                    <a:pt x="1018" y="1962"/>
                  </a:lnTo>
                  <a:lnTo>
                    <a:pt x="1047" y="1961"/>
                  </a:lnTo>
                  <a:lnTo>
                    <a:pt x="1077" y="1963"/>
                  </a:lnTo>
                  <a:lnTo>
                    <a:pt x="1105" y="1971"/>
                  </a:lnTo>
                  <a:lnTo>
                    <a:pt x="1132" y="1982"/>
                  </a:lnTo>
                  <a:lnTo>
                    <a:pt x="1156" y="1997"/>
                  </a:lnTo>
                  <a:lnTo>
                    <a:pt x="1179" y="2018"/>
                  </a:lnTo>
                  <a:lnTo>
                    <a:pt x="1198" y="2041"/>
                  </a:lnTo>
                  <a:lnTo>
                    <a:pt x="1212" y="2067"/>
                  </a:lnTo>
                  <a:lnTo>
                    <a:pt x="1223" y="2093"/>
                  </a:lnTo>
                  <a:lnTo>
                    <a:pt x="1229" y="2122"/>
                  </a:lnTo>
                  <a:lnTo>
                    <a:pt x="1232" y="2151"/>
                  </a:lnTo>
                  <a:lnTo>
                    <a:pt x="1229" y="2180"/>
                  </a:lnTo>
                  <a:lnTo>
                    <a:pt x="1225" y="2210"/>
                  </a:lnTo>
                  <a:lnTo>
                    <a:pt x="1215" y="2239"/>
                  </a:lnTo>
                  <a:lnTo>
                    <a:pt x="1248" y="2232"/>
                  </a:lnTo>
                  <a:lnTo>
                    <a:pt x="1280" y="2228"/>
                  </a:lnTo>
                  <a:lnTo>
                    <a:pt x="1311" y="2230"/>
                  </a:lnTo>
                  <a:lnTo>
                    <a:pt x="1343" y="2236"/>
                  </a:lnTo>
                  <a:lnTo>
                    <a:pt x="1372" y="2248"/>
                  </a:lnTo>
                  <a:lnTo>
                    <a:pt x="1400" y="2264"/>
                  </a:lnTo>
                  <a:lnTo>
                    <a:pt x="1424" y="2286"/>
                  </a:lnTo>
                  <a:lnTo>
                    <a:pt x="1444" y="2312"/>
                  </a:lnTo>
                  <a:lnTo>
                    <a:pt x="1461" y="2342"/>
                  </a:lnTo>
                  <a:lnTo>
                    <a:pt x="1471" y="2374"/>
                  </a:lnTo>
                  <a:lnTo>
                    <a:pt x="1476" y="2406"/>
                  </a:lnTo>
                  <a:lnTo>
                    <a:pt x="1477" y="2440"/>
                  </a:lnTo>
                  <a:lnTo>
                    <a:pt x="1472" y="2473"/>
                  </a:lnTo>
                  <a:lnTo>
                    <a:pt x="1463" y="2507"/>
                  </a:lnTo>
                  <a:lnTo>
                    <a:pt x="1448" y="2538"/>
                  </a:lnTo>
                  <a:lnTo>
                    <a:pt x="1429" y="2569"/>
                  </a:lnTo>
                  <a:lnTo>
                    <a:pt x="1404" y="2597"/>
                  </a:lnTo>
                  <a:lnTo>
                    <a:pt x="1382" y="2616"/>
                  </a:lnTo>
                  <a:lnTo>
                    <a:pt x="1357" y="2634"/>
                  </a:lnTo>
                  <a:lnTo>
                    <a:pt x="1330" y="2650"/>
                  </a:lnTo>
                  <a:lnTo>
                    <a:pt x="1301" y="2663"/>
                  </a:lnTo>
                  <a:lnTo>
                    <a:pt x="1272" y="2674"/>
                  </a:lnTo>
                  <a:lnTo>
                    <a:pt x="1241" y="2681"/>
                  </a:lnTo>
                  <a:lnTo>
                    <a:pt x="1211" y="2686"/>
                  </a:lnTo>
                  <a:lnTo>
                    <a:pt x="1180" y="2687"/>
                  </a:lnTo>
                  <a:lnTo>
                    <a:pt x="1151" y="2684"/>
                  </a:lnTo>
                  <a:lnTo>
                    <a:pt x="1124" y="2679"/>
                  </a:lnTo>
                  <a:lnTo>
                    <a:pt x="1097" y="2668"/>
                  </a:lnTo>
                  <a:lnTo>
                    <a:pt x="1075" y="2654"/>
                  </a:lnTo>
                  <a:lnTo>
                    <a:pt x="1055" y="2635"/>
                  </a:lnTo>
                  <a:lnTo>
                    <a:pt x="1036" y="2610"/>
                  </a:lnTo>
                  <a:lnTo>
                    <a:pt x="1024" y="2585"/>
                  </a:lnTo>
                  <a:lnTo>
                    <a:pt x="1018" y="2561"/>
                  </a:lnTo>
                  <a:lnTo>
                    <a:pt x="1016" y="2537"/>
                  </a:lnTo>
                  <a:lnTo>
                    <a:pt x="1018" y="2514"/>
                  </a:lnTo>
                  <a:lnTo>
                    <a:pt x="1023" y="2491"/>
                  </a:lnTo>
                  <a:lnTo>
                    <a:pt x="1030" y="2470"/>
                  </a:lnTo>
                  <a:lnTo>
                    <a:pt x="1039" y="2448"/>
                  </a:lnTo>
                  <a:lnTo>
                    <a:pt x="1048" y="2426"/>
                  </a:lnTo>
                  <a:lnTo>
                    <a:pt x="1057" y="2404"/>
                  </a:lnTo>
                  <a:lnTo>
                    <a:pt x="1066" y="2383"/>
                  </a:lnTo>
                  <a:lnTo>
                    <a:pt x="1046" y="2390"/>
                  </a:lnTo>
                  <a:lnTo>
                    <a:pt x="1025" y="2396"/>
                  </a:lnTo>
                  <a:lnTo>
                    <a:pt x="1005" y="2403"/>
                  </a:lnTo>
                  <a:lnTo>
                    <a:pt x="982" y="2408"/>
                  </a:lnTo>
                  <a:lnTo>
                    <a:pt x="959" y="2414"/>
                  </a:lnTo>
                  <a:lnTo>
                    <a:pt x="936" y="2416"/>
                  </a:lnTo>
                  <a:lnTo>
                    <a:pt x="913" y="2417"/>
                  </a:lnTo>
                  <a:lnTo>
                    <a:pt x="890" y="2415"/>
                  </a:lnTo>
                  <a:lnTo>
                    <a:pt x="868" y="2410"/>
                  </a:lnTo>
                  <a:lnTo>
                    <a:pt x="848" y="2400"/>
                  </a:lnTo>
                  <a:lnTo>
                    <a:pt x="828" y="2386"/>
                  </a:lnTo>
                  <a:lnTo>
                    <a:pt x="811" y="2367"/>
                  </a:lnTo>
                  <a:lnTo>
                    <a:pt x="793" y="2341"/>
                  </a:lnTo>
                  <a:lnTo>
                    <a:pt x="783" y="2317"/>
                  </a:lnTo>
                  <a:lnTo>
                    <a:pt x="778" y="2293"/>
                  </a:lnTo>
                  <a:lnTo>
                    <a:pt x="778" y="2269"/>
                  </a:lnTo>
                  <a:lnTo>
                    <a:pt x="781" y="2246"/>
                  </a:lnTo>
                  <a:lnTo>
                    <a:pt x="787" y="2224"/>
                  </a:lnTo>
                  <a:lnTo>
                    <a:pt x="794" y="2201"/>
                  </a:lnTo>
                  <a:lnTo>
                    <a:pt x="802" y="2179"/>
                  </a:lnTo>
                  <a:lnTo>
                    <a:pt x="809" y="2159"/>
                  </a:lnTo>
                  <a:lnTo>
                    <a:pt x="817" y="2137"/>
                  </a:lnTo>
                  <a:lnTo>
                    <a:pt x="799" y="2142"/>
                  </a:lnTo>
                  <a:lnTo>
                    <a:pt x="780" y="2148"/>
                  </a:lnTo>
                  <a:lnTo>
                    <a:pt x="760" y="2154"/>
                  </a:lnTo>
                  <a:lnTo>
                    <a:pt x="740" y="2160"/>
                  </a:lnTo>
                  <a:lnTo>
                    <a:pt x="719" y="2164"/>
                  </a:lnTo>
                  <a:lnTo>
                    <a:pt x="698" y="2168"/>
                  </a:lnTo>
                  <a:lnTo>
                    <a:pt x="677" y="2168"/>
                  </a:lnTo>
                  <a:lnTo>
                    <a:pt x="656" y="2167"/>
                  </a:lnTo>
                  <a:lnTo>
                    <a:pt x="636" y="2162"/>
                  </a:lnTo>
                  <a:lnTo>
                    <a:pt x="615" y="2152"/>
                  </a:lnTo>
                  <a:lnTo>
                    <a:pt x="597" y="2137"/>
                  </a:lnTo>
                  <a:lnTo>
                    <a:pt x="578" y="2117"/>
                  </a:lnTo>
                  <a:lnTo>
                    <a:pt x="562" y="2092"/>
                  </a:lnTo>
                  <a:lnTo>
                    <a:pt x="551" y="2068"/>
                  </a:lnTo>
                  <a:lnTo>
                    <a:pt x="545" y="2046"/>
                  </a:lnTo>
                  <a:lnTo>
                    <a:pt x="544" y="2024"/>
                  </a:lnTo>
                  <a:lnTo>
                    <a:pt x="545" y="2004"/>
                  </a:lnTo>
                  <a:lnTo>
                    <a:pt x="550" y="1983"/>
                  </a:lnTo>
                  <a:lnTo>
                    <a:pt x="556" y="1963"/>
                  </a:lnTo>
                  <a:lnTo>
                    <a:pt x="563" y="1945"/>
                  </a:lnTo>
                  <a:lnTo>
                    <a:pt x="571" y="1925"/>
                  </a:lnTo>
                  <a:lnTo>
                    <a:pt x="578" y="1906"/>
                  </a:lnTo>
                  <a:lnTo>
                    <a:pt x="585" y="1887"/>
                  </a:lnTo>
                  <a:lnTo>
                    <a:pt x="565" y="1892"/>
                  </a:lnTo>
                  <a:lnTo>
                    <a:pt x="544" y="1899"/>
                  </a:lnTo>
                  <a:lnTo>
                    <a:pt x="524" y="1906"/>
                  </a:lnTo>
                  <a:lnTo>
                    <a:pt x="502" y="1911"/>
                  </a:lnTo>
                  <a:lnTo>
                    <a:pt x="480" y="1916"/>
                  </a:lnTo>
                  <a:lnTo>
                    <a:pt x="457" y="1919"/>
                  </a:lnTo>
                  <a:lnTo>
                    <a:pt x="435" y="1918"/>
                  </a:lnTo>
                  <a:lnTo>
                    <a:pt x="412" y="1913"/>
                  </a:lnTo>
                  <a:lnTo>
                    <a:pt x="389" y="1903"/>
                  </a:lnTo>
                  <a:lnTo>
                    <a:pt x="368" y="1888"/>
                  </a:lnTo>
                  <a:lnTo>
                    <a:pt x="346" y="1866"/>
                  </a:lnTo>
                  <a:lnTo>
                    <a:pt x="328" y="1841"/>
                  </a:lnTo>
                  <a:lnTo>
                    <a:pt x="317" y="1815"/>
                  </a:lnTo>
                  <a:lnTo>
                    <a:pt x="311" y="1786"/>
                  </a:lnTo>
                  <a:lnTo>
                    <a:pt x="309" y="1756"/>
                  </a:lnTo>
                  <a:lnTo>
                    <a:pt x="310" y="1726"/>
                  </a:lnTo>
                  <a:lnTo>
                    <a:pt x="316" y="1694"/>
                  </a:lnTo>
                  <a:lnTo>
                    <a:pt x="325" y="1662"/>
                  </a:lnTo>
                  <a:lnTo>
                    <a:pt x="338" y="1632"/>
                  </a:lnTo>
                  <a:lnTo>
                    <a:pt x="353" y="1602"/>
                  </a:lnTo>
                  <a:lnTo>
                    <a:pt x="371" y="1575"/>
                  </a:lnTo>
                  <a:lnTo>
                    <a:pt x="391" y="1549"/>
                  </a:lnTo>
                  <a:lnTo>
                    <a:pt x="412" y="1526"/>
                  </a:lnTo>
                  <a:lnTo>
                    <a:pt x="440" y="1502"/>
                  </a:lnTo>
                  <a:lnTo>
                    <a:pt x="470" y="1483"/>
                  </a:lnTo>
                  <a:lnTo>
                    <a:pt x="502" y="1469"/>
                  </a:lnTo>
                  <a:lnTo>
                    <a:pt x="535" y="1460"/>
                  </a:lnTo>
                  <a:lnTo>
                    <a:pt x="567" y="1457"/>
                  </a:lnTo>
                  <a:close/>
                  <a:moveTo>
                    <a:pt x="1351" y="15"/>
                  </a:moveTo>
                  <a:lnTo>
                    <a:pt x="1395" y="17"/>
                  </a:lnTo>
                  <a:lnTo>
                    <a:pt x="1437" y="23"/>
                  </a:lnTo>
                  <a:lnTo>
                    <a:pt x="1475" y="31"/>
                  </a:lnTo>
                  <a:lnTo>
                    <a:pt x="1510" y="41"/>
                  </a:lnTo>
                  <a:lnTo>
                    <a:pt x="1540" y="54"/>
                  </a:lnTo>
                  <a:lnTo>
                    <a:pt x="1568" y="67"/>
                  </a:lnTo>
                  <a:lnTo>
                    <a:pt x="1592" y="82"/>
                  </a:lnTo>
                  <a:lnTo>
                    <a:pt x="1612" y="96"/>
                  </a:lnTo>
                  <a:lnTo>
                    <a:pt x="1631" y="109"/>
                  </a:lnTo>
                  <a:lnTo>
                    <a:pt x="1645" y="121"/>
                  </a:lnTo>
                  <a:lnTo>
                    <a:pt x="1656" y="132"/>
                  </a:lnTo>
                  <a:lnTo>
                    <a:pt x="1664" y="139"/>
                  </a:lnTo>
                  <a:lnTo>
                    <a:pt x="1668" y="145"/>
                  </a:lnTo>
                  <a:lnTo>
                    <a:pt x="1669" y="147"/>
                  </a:lnTo>
                  <a:lnTo>
                    <a:pt x="1667" y="149"/>
                  </a:lnTo>
                  <a:lnTo>
                    <a:pt x="1659" y="152"/>
                  </a:lnTo>
                  <a:lnTo>
                    <a:pt x="1647" y="160"/>
                  </a:lnTo>
                  <a:lnTo>
                    <a:pt x="1631" y="169"/>
                  </a:lnTo>
                  <a:lnTo>
                    <a:pt x="1610" y="180"/>
                  </a:lnTo>
                  <a:lnTo>
                    <a:pt x="1587" y="193"/>
                  </a:lnTo>
                  <a:lnTo>
                    <a:pt x="1561" y="208"/>
                  </a:lnTo>
                  <a:lnTo>
                    <a:pt x="1533" y="224"/>
                  </a:lnTo>
                  <a:lnTo>
                    <a:pt x="1503" y="242"/>
                  </a:lnTo>
                  <a:lnTo>
                    <a:pt x="1472" y="260"/>
                  </a:lnTo>
                  <a:lnTo>
                    <a:pt x="1439" y="279"/>
                  </a:lnTo>
                  <a:lnTo>
                    <a:pt x="1406" y="299"/>
                  </a:lnTo>
                  <a:lnTo>
                    <a:pt x="1372" y="318"/>
                  </a:lnTo>
                  <a:lnTo>
                    <a:pt x="1340" y="339"/>
                  </a:lnTo>
                  <a:lnTo>
                    <a:pt x="1308" y="359"/>
                  </a:lnTo>
                  <a:lnTo>
                    <a:pt x="1277" y="378"/>
                  </a:lnTo>
                  <a:lnTo>
                    <a:pt x="1249" y="397"/>
                  </a:lnTo>
                  <a:lnTo>
                    <a:pt x="1222" y="414"/>
                  </a:lnTo>
                  <a:lnTo>
                    <a:pt x="1198" y="432"/>
                  </a:lnTo>
                  <a:lnTo>
                    <a:pt x="1162" y="458"/>
                  </a:lnTo>
                  <a:lnTo>
                    <a:pt x="1129" y="490"/>
                  </a:lnTo>
                  <a:lnTo>
                    <a:pt x="1100" y="524"/>
                  </a:lnTo>
                  <a:lnTo>
                    <a:pt x="1075" y="564"/>
                  </a:lnTo>
                  <a:lnTo>
                    <a:pt x="1055" y="605"/>
                  </a:lnTo>
                  <a:lnTo>
                    <a:pt x="1041" y="650"/>
                  </a:lnTo>
                  <a:lnTo>
                    <a:pt x="1031" y="697"/>
                  </a:lnTo>
                  <a:lnTo>
                    <a:pt x="1029" y="746"/>
                  </a:lnTo>
                  <a:lnTo>
                    <a:pt x="1032" y="796"/>
                  </a:lnTo>
                  <a:lnTo>
                    <a:pt x="1041" y="845"/>
                  </a:lnTo>
                  <a:lnTo>
                    <a:pt x="1056" y="891"/>
                  </a:lnTo>
                  <a:lnTo>
                    <a:pt x="1077" y="934"/>
                  </a:lnTo>
                  <a:lnTo>
                    <a:pt x="1103" y="973"/>
                  </a:lnTo>
                  <a:lnTo>
                    <a:pt x="1133" y="1009"/>
                  </a:lnTo>
                  <a:lnTo>
                    <a:pt x="1167" y="1040"/>
                  </a:lnTo>
                  <a:lnTo>
                    <a:pt x="1205" y="1067"/>
                  </a:lnTo>
                  <a:lnTo>
                    <a:pt x="1247" y="1088"/>
                  </a:lnTo>
                  <a:lnTo>
                    <a:pt x="1292" y="1104"/>
                  </a:lnTo>
                  <a:lnTo>
                    <a:pt x="1339" y="1114"/>
                  </a:lnTo>
                  <a:lnTo>
                    <a:pt x="1387" y="1118"/>
                  </a:lnTo>
                  <a:lnTo>
                    <a:pt x="1397" y="1117"/>
                  </a:lnTo>
                  <a:lnTo>
                    <a:pt x="1413" y="1114"/>
                  </a:lnTo>
                  <a:lnTo>
                    <a:pt x="1435" y="1109"/>
                  </a:lnTo>
                  <a:lnTo>
                    <a:pt x="1461" y="1102"/>
                  </a:lnTo>
                  <a:lnTo>
                    <a:pt x="1490" y="1092"/>
                  </a:lnTo>
                  <a:lnTo>
                    <a:pt x="1524" y="1080"/>
                  </a:lnTo>
                  <a:lnTo>
                    <a:pt x="1560" y="1063"/>
                  </a:lnTo>
                  <a:lnTo>
                    <a:pt x="1597" y="1045"/>
                  </a:lnTo>
                  <a:lnTo>
                    <a:pt x="1646" y="1021"/>
                  </a:lnTo>
                  <a:lnTo>
                    <a:pt x="1699" y="996"/>
                  </a:lnTo>
                  <a:lnTo>
                    <a:pt x="1753" y="970"/>
                  </a:lnTo>
                  <a:lnTo>
                    <a:pt x="1808" y="944"/>
                  </a:lnTo>
                  <a:lnTo>
                    <a:pt x="1861" y="919"/>
                  </a:lnTo>
                  <a:lnTo>
                    <a:pt x="1911" y="896"/>
                  </a:lnTo>
                  <a:lnTo>
                    <a:pt x="1942" y="884"/>
                  </a:lnTo>
                  <a:lnTo>
                    <a:pt x="1971" y="878"/>
                  </a:lnTo>
                  <a:lnTo>
                    <a:pt x="2000" y="877"/>
                  </a:lnTo>
                  <a:lnTo>
                    <a:pt x="2026" y="879"/>
                  </a:lnTo>
                  <a:lnTo>
                    <a:pt x="2050" y="883"/>
                  </a:lnTo>
                  <a:lnTo>
                    <a:pt x="2073" y="891"/>
                  </a:lnTo>
                  <a:lnTo>
                    <a:pt x="2092" y="900"/>
                  </a:lnTo>
                  <a:lnTo>
                    <a:pt x="2110" y="910"/>
                  </a:lnTo>
                  <a:lnTo>
                    <a:pt x="2124" y="918"/>
                  </a:lnTo>
                  <a:lnTo>
                    <a:pt x="2136" y="927"/>
                  </a:lnTo>
                  <a:lnTo>
                    <a:pt x="2145" y="935"/>
                  </a:lnTo>
                  <a:lnTo>
                    <a:pt x="2150" y="939"/>
                  </a:lnTo>
                  <a:lnTo>
                    <a:pt x="2152" y="941"/>
                  </a:lnTo>
                  <a:lnTo>
                    <a:pt x="2179" y="968"/>
                  </a:lnTo>
                  <a:lnTo>
                    <a:pt x="2203" y="994"/>
                  </a:lnTo>
                  <a:lnTo>
                    <a:pt x="2224" y="1016"/>
                  </a:lnTo>
                  <a:lnTo>
                    <a:pt x="2243" y="1036"/>
                  </a:lnTo>
                  <a:lnTo>
                    <a:pt x="2260" y="1054"/>
                  </a:lnTo>
                  <a:lnTo>
                    <a:pt x="2276" y="1070"/>
                  </a:lnTo>
                  <a:lnTo>
                    <a:pt x="2289" y="1084"/>
                  </a:lnTo>
                  <a:lnTo>
                    <a:pt x="2301" y="1096"/>
                  </a:lnTo>
                  <a:lnTo>
                    <a:pt x="2312" y="1108"/>
                  </a:lnTo>
                  <a:lnTo>
                    <a:pt x="2321" y="1118"/>
                  </a:lnTo>
                  <a:lnTo>
                    <a:pt x="2330" y="1127"/>
                  </a:lnTo>
                  <a:lnTo>
                    <a:pt x="2338" y="1134"/>
                  </a:lnTo>
                  <a:lnTo>
                    <a:pt x="2345" y="1142"/>
                  </a:lnTo>
                  <a:lnTo>
                    <a:pt x="2352" y="1150"/>
                  </a:lnTo>
                  <a:lnTo>
                    <a:pt x="2359" y="1156"/>
                  </a:lnTo>
                  <a:lnTo>
                    <a:pt x="2365" y="1164"/>
                  </a:lnTo>
                  <a:lnTo>
                    <a:pt x="2373" y="1170"/>
                  </a:lnTo>
                  <a:lnTo>
                    <a:pt x="2379" y="1178"/>
                  </a:lnTo>
                  <a:lnTo>
                    <a:pt x="2387" y="1186"/>
                  </a:lnTo>
                  <a:lnTo>
                    <a:pt x="2396" y="1195"/>
                  </a:lnTo>
                  <a:lnTo>
                    <a:pt x="2405" y="1205"/>
                  </a:lnTo>
                  <a:lnTo>
                    <a:pt x="2415" y="1216"/>
                  </a:lnTo>
                  <a:lnTo>
                    <a:pt x="2427" y="1228"/>
                  </a:lnTo>
                  <a:lnTo>
                    <a:pt x="2440" y="1242"/>
                  </a:lnTo>
                  <a:lnTo>
                    <a:pt x="2456" y="1258"/>
                  </a:lnTo>
                  <a:lnTo>
                    <a:pt x="2473" y="1275"/>
                  </a:lnTo>
                  <a:lnTo>
                    <a:pt x="2492" y="1295"/>
                  </a:lnTo>
                  <a:lnTo>
                    <a:pt x="2512" y="1316"/>
                  </a:lnTo>
                  <a:lnTo>
                    <a:pt x="2536" y="1340"/>
                  </a:lnTo>
                  <a:lnTo>
                    <a:pt x="2563" y="1368"/>
                  </a:lnTo>
                  <a:lnTo>
                    <a:pt x="2592" y="1398"/>
                  </a:lnTo>
                  <a:lnTo>
                    <a:pt x="2624" y="1431"/>
                  </a:lnTo>
                  <a:lnTo>
                    <a:pt x="2659" y="1468"/>
                  </a:lnTo>
                  <a:lnTo>
                    <a:pt x="2698" y="1508"/>
                  </a:lnTo>
                  <a:lnTo>
                    <a:pt x="2739" y="1552"/>
                  </a:lnTo>
                  <a:lnTo>
                    <a:pt x="2785" y="1599"/>
                  </a:lnTo>
                  <a:lnTo>
                    <a:pt x="2835" y="1651"/>
                  </a:lnTo>
                  <a:lnTo>
                    <a:pt x="2839" y="1654"/>
                  </a:lnTo>
                  <a:lnTo>
                    <a:pt x="2841" y="1656"/>
                  </a:lnTo>
                  <a:lnTo>
                    <a:pt x="2859" y="1679"/>
                  </a:lnTo>
                  <a:lnTo>
                    <a:pt x="2872" y="1703"/>
                  </a:lnTo>
                  <a:lnTo>
                    <a:pt x="2882" y="1730"/>
                  </a:lnTo>
                  <a:lnTo>
                    <a:pt x="2887" y="1757"/>
                  </a:lnTo>
                  <a:lnTo>
                    <a:pt x="2887" y="1786"/>
                  </a:lnTo>
                  <a:lnTo>
                    <a:pt x="2881" y="1813"/>
                  </a:lnTo>
                  <a:lnTo>
                    <a:pt x="2872" y="1839"/>
                  </a:lnTo>
                  <a:lnTo>
                    <a:pt x="2859" y="1864"/>
                  </a:lnTo>
                  <a:lnTo>
                    <a:pt x="2841" y="1887"/>
                  </a:lnTo>
                  <a:lnTo>
                    <a:pt x="2819" y="1906"/>
                  </a:lnTo>
                  <a:lnTo>
                    <a:pt x="2795" y="1920"/>
                  </a:lnTo>
                  <a:lnTo>
                    <a:pt x="2770" y="1928"/>
                  </a:lnTo>
                  <a:lnTo>
                    <a:pt x="2743" y="1934"/>
                  </a:lnTo>
                  <a:lnTo>
                    <a:pt x="2716" y="1934"/>
                  </a:lnTo>
                  <a:lnTo>
                    <a:pt x="2689" y="1930"/>
                  </a:lnTo>
                  <a:lnTo>
                    <a:pt x="2664" y="1920"/>
                  </a:lnTo>
                  <a:lnTo>
                    <a:pt x="2640" y="1906"/>
                  </a:lnTo>
                  <a:lnTo>
                    <a:pt x="2618" y="1887"/>
                  </a:lnTo>
                  <a:lnTo>
                    <a:pt x="2617" y="1885"/>
                  </a:lnTo>
                  <a:lnTo>
                    <a:pt x="2615" y="1883"/>
                  </a:lnTo>
                  <a:lnTo>
                    <a:pt x="2579" y="1844"/>
                  </a:lnTo>
                  <a:lnTo>
                    <a:pt x="2545" y="1811"/>
                  </a:lnTo>
                  <a:lnTo>
                    <a:pt x="2516" y="1780"/>
                  </a:lnTo>
                  <a:lnTo>
                    <a:pt x="2488" y="1753"/>
                  </a:lnTo>
                  <a:lnTo>
                    <a:pt x="2465" y="1729"/>
                  </a:lnTo>
                  <a:lnTo>
                    <a:pt x="2445" y="1707"/>
                  </a:lnTo>
                  <a:lnTo>
                    <a:pt x="2426" y="1690"/>
                  </a:lnTo>
                  <a:lnTo>
                    <a:pt x="2411" y="1674"/>
                  </a:lnTo>
                  <a:lnTo>
                    <a:pt x="2398" y="1661"/>
                  </a:lnTo>
                  <a:lnTo>
                    <a:pt x="2386" y="1650"/>
                  </a:lnTo>
                  <a:lnTo>
                    <a:pt x="2377" y="1643"/>
                  </a:lnTo>
                  <a:lnTo>
                    <a:pt x="2368" y="1636"/>
                  </a:lnTo>
                  <a:lnTo>
                    <a:pt x="2362" y="1632"/>
                  </a:lnTo>
                  <a:lnTo>
                    <a:pt x="2357" y="1628"/>
                  </a:lnTo>
                  <a:lnTo>
                    <a:pt x="2353" y="1626"/>
                  </a:lnTo>
                  <a:lnTo>
                    <a:pt x="2349" y="1626"/>
                  </a:lnTo>
                  <a:lnTo>
                    <a:pt x="2347" y="1627"/>
                  </a:lnTo>
                  <a:lnTo>
                    <a:pt x="2344" y="1628"/>
                  </a:lnTo>
                  <a:lnTo>
                    <a:pt x="2341" y="1631"/>
                  </a:lnTo>
                  <a:lnTo>
                    <a:pt x="2339" y="1633"/>
                  </a:lnTo>
                  <a:lnTo>
                    <a:pt x="2337" y="1635"/>
                  </a:lnTo>
                  <a:lnTo>
                    <a:pt x="2335" y="1637"/>
                  </a:lnTo>
                  <a:lnTo>
                    <a:pt x="2333" y="1640"/>
                  </a:lnTo>
                  <a:lnTo>
                    <a:pt x="2332" y="1644"/>
                  </a:lnTo>
                  <a:lnTo>
                    <a:pt x="2332" y="1647"/>
                  </a:lnTo>
                  <a:lnTo>
                    <a:pt x="2333" y="1651"/>
                  </a:lnTo>
                  <a:lnTo>
                    <a:pt x="2336" y="1658"/>
                  </a:lnTo>
                  <a:lnTo>
                    <a:pt x="2340" y="1664"/>
                  </a:lnTo>
                  <a:lnTo>
                    <a:pt x="2345" y="1673"/>
                  </a:lnTo>
                  <a:lnTo>
                    <a:pt x="2353" y="1684"/>
                  </a:lnTo>
                  <a:lnTo>
                    <a:pt x="2362" y="1696"/>
                  </a:lnTo>
                  <a:lnTo>
                    <a:pt x="2374" y="1710"/>
                  </a:lnTo>
                  <a:lnTo>
                    <a:pt x="2389" y="1728"/>
                  </a:lnTo>
                  <a:lnTo>
                    <a:pt x="2405" y="1746"/>
                  </a:lnTo>
                  <a:lnTo>
                    <a:pt x="2426" y="1769"/>
                  </a:lnTo>
                  <a:lnTo>
                    <a:pt x="2449" y="1794"/>
                  </a:lnTo>
                  <a:lnTo>
                    <a:pt x="2475" y="1823"/>
                  </a:lnTo>
                  <a:lnTo>
                    <a:pt x="2506" y="1854"/>
                  </a:lnTo>
                  <a:lnTo>
                    <a:pt x="2540" y="1890"/>
                  </a:lnTo>
                  <a:lnTo>
                    <a:pt x="2578" y="1930"/>
                  </a:lnTo>
                  <a:lnTo>
                    <a:pt x="2580" y="1933"/>
                  </a:lnTo>
                  <a:lnTo>
                    <a:pt x="2582" y="1936"/>
                  </a:lnTo>
                  <a:lnTo>
                    <a:pt x="2583" y="1940"/>
                  </a:lnTo>
                  <a:lnTo>
                    <a:pt x="2600" y="1966"/>
                  </a:lnTo>
                  <a:lnTo>
                    <a:pt x="2611" y="1993"/>
                  </a:lnTo>
                  <a:lnTo>
                    <a:pt x="2617" y="2021"/>
                  </a:lnTo>
                  <a:lnTo>
                    <a:pt x="2618" y="2051"/>
                  </a:lnTo>
                  <a:lnTo>
                    <a:pt x="2614" y="2080"/>
                  </a:lnTo>
                  <a:lnTo>
                    <a:pt x="2605" y="2108"/>
                  </a:lnTo>
                  <a:lnTo>
                    <a:pt x="2592" y="2135"/>
                  </a:lnTo>
                  <a:lnTo>
                    <a:pt x="2572" y="2159"/>
                  </a:lnTo>
                  <a:lnTo>
                    <a:pt x="2552" y="2176"/>
                  </a:lnTo>
                  <a:lnTo>
                    <a:pt x="2529" y="2190"/>
                  </a:lnTo>
                  <a:lnTo>
                    <a:pt x="2504" y="2200"/>
                  </a:lnTo>
                  <a:lnTo>
                    <a:pt x="2479" y="2204"/>
                  </a:lnTo>
                  <a:lnTo>
                    <a:pt x="2452" y="2206"/>
                  </a:lnTo>
                  <a:lnTo>
                    <a:pt x="2426" y="2201"/>
                  </a:lnTo>
                  <a:lnTo>
                    <a:pt x="2401" y="2192"/>
                  </a:lnTo>
                  <a:lnTo>
                    <a:pt x="2377" y="2180"/>
                  </a:lnTo>
                  <a:lnTo>
                    <a:pt x="2356" y="2163"/>
                  </a:lnTo>
                  <a:lnTo>
                    <a:pt x="2355" y="2163"/>
                  </a:lnTo>
                  <a:lnTo>
                    <a:pt x="2354" y="2163"/>
                  </a:lnTo>
                  <a:lnTo>
                    <a:pt x="2308" y="2115"/>
                  </a:lnTo>
                  <a:lnTo>
                    <a:pt x="2266" y="2070"/>
                  </a:lnTo>
                  <a:lnTo>
                    <a:pt x="2227" y="2030"/>
                  </a:lnTo>
                  <a:lnTo>
                    <a:pt x="2192" y="1993"/>
                  </a:lnTo>
                  <a:lnTo>
                    <a:pt x="2160" y="1960"/>
                  </a:lnTo>
                  <a:lnTo>
                    <a:pt x="2132" y="1932"/>
                  </a:lnTo>
                  <a:lnTo>
                    <a:pt x="2108" y="1908"/>
                  </a:lnTo>
                  <a:lnTo>
                    <a:pt x="2086" y="1887"/>
                  </a:lnTo>
                  <a:lnTo>
                    <a:pt x="2068" y="1872"/>
                  </a:lnTo>
                  <a:lnTo>
                    <a:pt x="2053" y="1860"/>
                  </a:lnTo>
                  <a:lnTo>
                    <a:pt x="2042" y="1853"/>
                  </a:lnTo>
                  <a:lnTo>
                    <a:pt x="2033" y="1850"/>
                  </a:lnTo>
                  <a:lnTo>
                    <a:pt x="2028" y="1852"/>
                  </a:lnTo>
                  <a:lnTo>
                    <a:pt x="2025" y="1855"/>
                  </a:lnTo>
                  <a:lnTo>
                    <a:pt x="2024" y="1860"/>
                  </a:lnTo>
                  <a:lnTo>
                    <a:pt x="2024" y="1865"/>
                  </a:lnTo>
                  <a:lnTo>
                    <a:pt x="2026" y="1872"/>
                  </a:lnTo>
                  <a:lnTo>
                    <a:pt x="2029" y="1880"/>
                  </a:lnTo>
                  <a:lnTo>
                    <a:pt x="2035" y="1889"/>
                  </a:lnTo>
                  <a:lnTo>
                    <a:pt x="2042" y="1901"/>
                  </a:lnTo>
                  <a:lnTo>
                    <a:pt x="2052" y="1915"/>
                  </a:lnTo>
                  <a:lnTo>
                    <a:pt x="2065" y="1932"/>
                  </a:lnTo>
                  <a:lnTo>
                    <a:pt x="2080" y="1950"/>
                  </a:lnTo>
                  <a:lnTo>
                    <a:pt x="2099" y="1972"/>
                  </a:lnTo>
                  <a:lnTo>
                    <a:pt x="2121" y="1996"/>
                  </a:lnTo>
                  <a:lnTo>
                    <a:pt x="2147" y="2024"/>
                  </a:lnTo>
                  <a:lnTo>
                    <a:pt x="2176" y="2056"/>
                  </a:lnTo>
                  <a:lnTo>
                    <a:pt x="2209" y="2091"/>
                  </a:lnTo>
                  <a:lnTo>
                    <a:pt x="2246" y="2129"/>
                  </a:lnTo>
                  <a:lnTo>
                    <a:pt x="2252" y="2136"/>
                  </a:lnTo>
                  <a:lnTo>
                    <a:pt x="2256" y="2141"/>
                  </a:lnTo>
                  <a:lnTo>
                    <a:pt x="2261" y="2146"/>
                  </a:lnTo>
                  <a:lnTo>
                    <a:pt x="2267" y="2150"/>
                  </a:lnTo>
                  <a:lnTo>
                    <a:pt x="2284" y="2173"/>
                  </a:lnTo>
                  <a:lnTo>
                    <a:pt x="2299" y="2197"/>
                  </a:lnTo>
                  <a:lnTo>
                    <a:pt x="2307" y="2224"/>
                  </a:lnTo>
                  <a:lnTo>
                    <a:pt x="2312" y="2251"/>
                  </a:lnTo>
                  <a:lnTo>
                    <a:pt x="2312" y="2280"/>
                  </a:lnTo>
                  <a:lnTo>
                    <a:pt x="2307" y="2307"/>
                  </a:lnTo>
                  <a:lnTo>
                    <a:pt x="2299" y="2333"/>
                  </a:lnTo>
                  <a:lnTo>
                    <a:pt x="2284" y="2358"/>
                  </a:lnTo>
                  <a:lnTo>
                    <a:pt x="2267" y="2381"/>
                  </a:lnTo>
                  <a:lnTo>
                    <a:pt x="2245" y="2400"/>
                  </a:lnTo>
                  <a:lnTo>
                    <a:pt x="2221" y="2414"/>
                  </a:lnTo>
                  <a:lnTo>
                    <a:pt x="2195" y="2424"/>
                  </a:lnTo>
                  <a:lnTo>
                    <a:pt x="2169" y="2428"/>
                  </a:lnTo>
                  <a:lnTo>
                    <a:pt x="2141" y="2428"/>
                  </a:lnTo>
                  <a:lnTo>
                    <a:pt x="2115" y="2424"/>
                  </a:lnTo>
                  <a:lnTo>
                    <a:pt x="2090" y="2414"/>
                  </a:lnTo>
                  <a:lnTo>
                    <a:pt x="2066" y="2400"/>
                  </a:lnTo>
                  <a:lnTo>
                    <a:pt x="2044" y="2381"/>
                  </a:lnTo>
                  <a:lnTo>
                    <a:pt x="2036" y="2371"/>
                  </a:lnTo>
                  <a:lnTo>
                    <a:pt x="2029" y="2362"/>
                  </a:lnTo>
                  <a:lnTo>
                    <a:pt x="2027" y="2360"/>
                  </a:lnTo>
                  <a:lnTo>
                    <a:pt x="2025" y="2358"/>
                  </a:lnTo>
                  <a:lnTo>
                    <a:pt x="1985" y="2318"/>
                  </a:lnTo>
                  <a:lnTo>
                    <a:pt x="1951" y="2282"/>
                  </a:lnTo>
                  <a:lnTo>
                    <a:pt x="1920" y="2249"/>
                  </a:lnTo>
                  <a:lnTo>
                    <a:pt x="1893" y="2220"/>
                  </a:lnTo>
                  <a:lnTo>
                    <a:pt x="1868" y="2194"/>
                  </a:lnTo>
                  <a:lnTo>
                    <a:pt x="1847" y="2171"/>
                  </a:lnTo>
                  <a:lnTo>
                    <a:pt x="1827" y="2151"/>
                  </a:lnTo>
                  <a:lnTo>
                    <a:pt x="1812" y="2135"/>
                  </a:lnTo>
                  <a:lnTo>
                    <a:pt x="1798" y="2120"/>
                  </a:lnTo>
                  <a:lnTo>
                    <a:pt x="1786" y="2110"/>
                  </a:lnTo>
                  <a:lnTo>
                    <a:pt x="1776" y="2101"/>
                  </a:lnTo>
                  <a:lnTo>
                    <a:pt x="1768" y="2094"/>
                  </a:lnTo>
                  <a:lnTo>
                    <a:pt x="1761" y="2091"/>
                  </a:lnTo>
                  <a:lnTo>
                    <a:pt x="1755" y="2089"/>
                  </a:lnTo>
                  <a:lnTo>
                    <a:pt x="1751" y="2088"/>
                  </a:lnTo>
                  <a:lnTo>
                    <a:pt x="1747" y="2090"/>
                  </a:lnTo>
                  <a:lnTo>
                    <a:pt x="1742" y="2093"/>
                  </a:lnTo>
                  <a:lnTo>
                    <a:pt x="1739" y="2096"/>
                  </a:lnTo>
                  <a:lnTo>
                    <a:pt x="1737" y="2100"/>
                  </a:lnTo>
                  <a:lnTo>
                    <a:pt x="1736" y="2104"/>
                  </a:lnTo>
                  <a:lnTo>
                    <a:pt x="1736" y="2110"/>
                  </a:lnTo>
                  <a:lnTo>
                    <a:pt x="1737" y="2115"/>
                  </a:lnTo>
                  <a:lnTo>
                    <a:pt x="1740" y="2122"/>
                  </a:lnTo>
                  <a:lnTo>
                    <a:pt x="1744" y="2130"/>
                  </a:lnTo>
                  <a:lnTo>
                    <a:pt x="1752" y="2140"/>
                  </a:lnTo>
                  <a:lnTo>
                    <a:pt x="1761" y="2152"/>
                  </a:lnTo>
                  <a:lnTo>
                    <a:pt x="1773" y="2166"/>
                  </a:lnTo>
                  <a:lnTo>
                    <a:pt x="1787" y="2183"/>
                  </a:lnTo>
                  <a:lnTo>
                    <a:pt x="1804" y="2201"/>
                  </a:lnTo>
                  <a:lnTo>
                    <a:pt x="1824" y="2223"/>
                  </a:lnTo>
                  <a:lnTo>
                    <a:pt x="1848" y="2248"/>
                  </a:lnTo>
                  <a:lnTo>
                    <a:pt x="1874" y="2276"/>
                  </a:lnTo>
                  <a:lnTo>
                    <a:pt x="1905" y="2308"/>
                  </a:lnTo>
                  <a:lnTo>
                    <a:pt x="1940" y="2344"/>
                  </a:lnTo>
                  <a:lnTo>
                    <a:pt x="1940" y="2345"/>
                  </a:lnTo>
                  <a:lnTo>
                    <a:pt x="1943" y="2348"/>
                  </a:lnTo>
                  <a:lnTo>
                    <a:pt x="1946" y="2351"/>
                  </a:lnTo>
                  <a:lnTo>
                    <a:pt x="1964" y="2374"/>
                  </a:lnTo>
                  <a:lnTo>
                    <a:pt x="1978" y="2399"/>
                  </a:lnTo>
                  <a:lnTo>
                    <a:pt x="1987" y="2425"/>
                  </a:lnTo>
                  <a:lnTo>
                    <a:pt x="1991" y="2452"/>
                  </a:lnTo>
                  <a:lnTo>
                    <a:pt x="1991" y="2480"/>
                  </a:lnTo>
                  <a:lnTo>
                    <a:pt x="1987" y="2508"/>
                  </a:lnTo>
                  <a:lnTo>
                    <a:pt x="1978" y="2534"/>
                  </a:lnTo>
                  <a:lnTo>
                    <a:pt x="1964" y="2559"/>
                  </a:lnTo>
                  <a:lnTo>
                    <a:pt x="1946" y="2582"/>
                  </a:lnTo>
                  <a:lnTo>
                    <a:pt x="1924" y="2600"/>
                  </a:lnTo>
                  <a:lnTo>
                    <a:pt x="1900" y="2615"/>
                  </a:lnTo>
                  <a:lnTo>
                    <a:pt x="1874" y="2624"/>
                  </a:lnTo>
                  <a:lnTo>
                    <a:pt x="1848" y="2629"/>
                  </a:lnTo>
                  <a:lnTo>
                    <a:pt x="1821" y="2629"/>
                  </a:lnTo>
                  <a:lnTo>
                    <a:pt x="1795" y="2624"/>
                  </a:lnTo>
                  <a:lnTo>
                    <a:pt x="1768" y="2615"/>
                  </a:lnTo>
                  <a:lnTo>
                    <a:pt x="1744" y="2600"/>
                  </a:lnTo>
                  <a:lnTo>
                    <a:pt x="1724" y="2582"/>
                  </a:lnTo>
                  <a:lnTo>
                    <a:pt x="1713" y="2570"/>
                  </a:lnTo>
                  <a:lnTo>
                    <a:pt x="1701" y="2558"/>
                  </a:lnTo>
                  <a:lnTo>
                    <a:pt x="1689" y="2545"/>
                  </a:lnTo>
                  <a:lnTo>
                    <a:pt x="1677" y="2532"/>
                  </a:lnTo>
                  <a:lnTo>
                    <a:pt x="1666" y="2519"/>
                  </a:lnTo>
                  <a:lnTo>
                    <a:pt x="1656" y="2508"/>
                  </a:lnTo>
                  <a:lnTo>
                    <a:pt x="1648" y="2499"/>
                  </a:lnTo>
                  <a:lnTo>
                    <a:pt x="1643" y="2492"/>
                  </a:lnTo>
                  <a:lnTo>
                    <a:pt x="1641" y="2489"/>
                  </a:lnTo>
                  <a:lnTo>
                    <a:pt x="1640" y="2489"/>
                  </a:lnTo>
                  <a:lnTo>
                    <a:pt x="1640" y="2489"/>
                  </a:lnTo>
                  <a:lnTo>
                    <a:pt x="1644" y="2446"/>
                  </a:lnTo>
                  <a:lnTo>
                    <a:pt x="1644" y="2402"/>
                  </a:lnTo>
                  <a:lnTo>
                    <a:pt x="1640" y="2358"/>
                  </a:lnTo>
                  <a:lnTo>
                    <a:pt x="1631" y="2316"/>
                  </a:lnTo>
                  <a:lnTo>
                    <a:pt x="1617" y="2275"/>
                  </a:lnTo>
                  <a:lnTo>
                    <a:pt x="1597" y="2236"/>
                  </a:lnTo>
                  <a:lnTo>
                    <a:pt x="1574" y="2199"/>
                  </a:lnTo>
                  <a:lnTo>
                    <a:pt x="1546" y="2164"/>
                  </a:lnTo>
                  <a:lnTo>
                    <a:pt x="1519" y="2139"/>
                  </a:lnTo>
                  <a:lnTo>
                    <a:pt x="1490" y="2116"/>
                  </a:lnTo>
                  <a:lnTo>
                    <a:pt x="1459" y="2098"/>
                  </a:lnTo>
                  <a:lnTo>
                    <a:pt x="1426" y="2081"/>
                  </a:lnTo>
                  <a:lnTo>
                    <a:pt x="1392" y="2069"/>
                  </a:lnTo>
                  <a:lnTo>
                    <a:pt x="1381" y="2031"/>
                  </a:lnTo>
                  <a:lnTo>
                    <a:pt x="1367" y="1994"/>
                  </a:lnTo>
                  <a:lnTo>
                    <a:pt x="1348" y="1959"/>
                  </a:lnTo>
                  <a:lnTo>
                    <a:pt x="1327" y="1926"/>
                  </a:lnTo>
                  <a:lnTo>
                    <a:pt x="1301" y="1896"/>
                  </a:lnTo>
                  <a:lnTo>
                    <a:pt x="1269" y="1866"/>
                  </a:lnTo>
                  <a:lnTo>
                    <a:pt x="1234" y="1840"/>
                  </a:lnTo>
                  <a:lnTo>
                    <a:pt x="1196" y="1819"/>
                  </a:lnTo>
                  <a:lnTo>
                    <a:pt x="1154" y="1803"/>
                  </a:lnTo>
                  <a:lnTo>
                    <a:pt x="1140" y="1760"/>
                  </a:lnTo>
                  <a:lnTo>
                    <a:pt x="1121" y="1719"/>
                  </a:lnTo>
                  <a:lnTo>
                    <a:pt x="1097" y="1681"/>
                  </a:lnTo>
                  <a:lnTo>
                    <a:pt x="1069" y="1646"/>
                  </a:lnTo>
                  <a:lnTo>
                    <a:pt x="1036" y="1615"/>
                  </a:lnTo>
                  <a:lnTo>
                    <a:pt x="1001" y="1590"/>
                  </a:lnTo>
                  <a:lnTo>
                    <a:pt x="962" y="1568"/>
                  </a:lnTo>
                  <a:lnTo>
                    <a:pt x="922" y="1553"/>
                  </a:lnTo>
                  <a:lnTo>
                    <a:pt x="908" y="1510"/>
                  </a:lnTo>
                  <a:lnTo>
                    <a:pt x="889" y="1469"/>
                  </a:lnTo>
                  <a:lnTo>
                    <a:pt x="865" y="1431"/>
                  </a:lnTo>
                  <a:lnTo>
                    <a:pt x="837" y="1395"/>
                  </a:lnTo>
                  <a:lnTo>
                    <a:pt x="805" y="1367"/>
                  </a:lnTo>
                  <a:lnTo>
                    <a:pt x="770" y="1342"/>
                  </a:lnTo>
                  <a:lnTo>
                    <a:pt x="734" y="1321"/>
                  </a:lnTo>
                  <a:lnTo>
                    <a:pt x="695" y="1306"/>
                  </a:lnTo>
                  <a:lnTo>
                    <a:pt x="655" y="1295"/>
                  </a:lnTo>
                  <a:lnTo>
                    <a:pt x="613" y="1288"/>
                  </a:lnTo>
                  <a:lnTo>
                    <a:pt x="571" y="1286"/>
                  </a:lnTo>
                  <a:lnTo>
                    <a:pt x="528" y="1288"/>
                  </a:lnTo>
                  <a:lnTo>
                    <a:pt x="485" y="1296"/>
                  </a:lnTo>
                  <a:lnTo>
                    <a:pt x="444" y="1308"/>
                  </a:lnTo>
                  <a:lnTo>
                    <a:pt x="404" y="1323"/>
                  </a:lnTo>
                  <a:lnTo>
                    <a:pt x="364" y="1345"/>
                  </a:lnTo>
                  <a:lnTo>
                    <a:pt x="328" y="1370"/>
                  </a:lnTo>
                  <a:lnTo>
                    <a:pt x="295" y="1399"/>
                  </a:lnTo>
                  <a:lnTo>
                    <a:pt x="267" y="1429"/>
                  </a:lnTo>
                  <a:lnTo>
                    <a:pt x="244" y="1460"/>
                  </a:lnTo>
                  <a:lnTo>
                    <a:pt x="225" y="1493"/>
                  </a:lnTo>
                  <a:lnTo>
                    <a:pt x="207" y="1528"/>
                  </a:lnTo>
                  <a:lnTo>
                    <a:pt x="193" y="1564"/>
                  </a:lnTo>
                  <a:lnTo>
                    <a:pt x="166" y="1553"/>
                  </a:lnTo>
                  <a:lnTo>
                    <a:pt x="139" y="1542"/>
                  </a:lnTo>
                  <a:lnTo>
                    <a:pt x="111" y="1532"/>
                  </a:lnTo>
                  <a:lnTo>
                    <a:pt x="86" y="1523"/>
                  </a:lnTo>
                  <a:lnTo>
                    <a:pt x="62" y="1515"/>
                  </a:lnTo>
                  <a:lnTo>
                    <a:pt x="41" y="1507"/>
                  </a:lnTo>
                  <a:lnTo>
                    <a:pt x="24" y="1502"/>
                  </a:lnTo>
                  <a:lnTo>
                    <a:pt x="11" y="1498"/>
                  </a:lnTo>
                  <a:lnTo>
                    <a:pt x="3" y="1495"/>
                  </a:lnTo>
                  <a:lnTo>
                    <a:pt x="0" y="1494"/>
                  </a:lnTo>
                  <a:lnTo>
                    <a:pt x="0" y="207"/>
                  </a:lnTo>
                  <a:lnTo>
                    <a:pt x="357" y="336"/>
                  </a:lnTo>
                  <a:lnTo>
                    <a:pt x="399" y="351"/>
                  </a:lnTo>
                  <a:lnTo>
                    <a:pt x="439" y="361"/>
                  </a:lnTo>
                  <a:lnTo>
                    <a:pt x="476" y="366"/>
                  </a:lnTo>
                  <a:lnTo>
                    <a:pt x="511" y="368"/>
                  </a:lnTo>
                  <a:lnTo>
                    <a:pt x="542" y="367"/>
                  </a:lnTo>
                  <a:lnTo>
                    <a:pt x="571" y="363"/>
                  </a:lnTo>
                  <a:lnTo>
                    <a:pt x="597" y="358"/>
                  </a:lnTo>
                  <a:lnTo>
                    <a:pt x="619" y="351"/>
                  </a:lnTo>
                  <a:lnTo>
                    <a:pt x="638" y="344"/>
                  </a:lnTo>
                  <a:lnTo>
                    <a:pt x="652" y="338"/>
                  </a:lnTo>
                  <a:lnTo>
                    <a:pt x="663" y="332"/>
                  </a:lnTo>
                  <a:lnTo>
                    <a:pt x="670" y="328"/>
                  </a:lnTo>
                  <a:lnTo>
                    <a:pt x="672" y="327"/>
                  </a:lnTo>
                  <a:lnTo>
                    <a:pt x="675" y="326"/>
                  </a:lnTo>
                  <a:lnTo>
                    <a:pt x="682" y="322"/>
                  </a:lnTo>
                  <a:lnTo>
                    <a:pt x="693" y="314"/>
                  </a:lnTo>
                  <a:lnTo>
                    <a:pt x="707" y="304"/>
                  </a:lnTo>
                  <a:lnTo>
                    <a:pt x="725" y="292"/>
                  </a:lnTo>
                  <a:lnTo>
                    <a:pt x="747" y="279"/>
                  </a:lnTo>
                  <a:lnTo>
                    <a:pt x="772" y="263"/>
                  </a:lnTo>
                  <a:lnTo>
                    <a:pt x="800" y="246"/>
                  </a:lnTo>
                  <a:lnTo>
                    <a:pt x="829" y="229"/>
                  </a:lnTo>
                  <a:lnTo>
                    <a:pt x="861" y="210"/>
                  </a:lnTo>
                  <a:lnTo>
                    <a:pt x="895" y="191"/>
                  </a:lnTo>
                  <a:lnTo>
                    <a:pt x="929" y="171"/>
                  </a:lnTo>
                  <a:lnTo>
                    <a:pt x="965" y="151"/>
                  </a:lnTo>
                  <a:lnTo>
                    <a:pt x="1001" y="133"/>
                  </a:lnTo>
                  <a:lnTo>
                    <a:pt x="1040" y="114"/>
                  </a:lnTo>
                  <a:lnTo>
                    <a:pt x="1077" y="97"/>
                  </a:lnTo>
                  <a:lnTo>
                    <a:pt x="1115" y="79"/>
                  </a:lnTo>
                  <a:lnTo>
                    <a:pt x="1152" y="64"/>
                  </a:lnTo>
                  <a:lnTo>
                    <a:pt x="1188" y="50"/>
                  </a:lnTo>
                  <a:lnTo>
                    <a:pt x="1224" y="39"/>
                  </a:lnTo>
                  <a:lnTo>
                    <a:pt x="1258" y="29"/>
                  </a:lnTo>
                  <a:lnTo>
                    <a:pt x="1291" y="22"/>
                  </a:lnTo>
                  <a:lnTo>
                    <a:pt x="1321" y="17"/>
                  </a:lnTo>
                  <a:lnTo>
                    <a:pt x="1351" y="15"/>
                  </a:lnTo>
                  <a:close/>
                  <a:moveTo>
                    <a:pt x="2283" y="0"/>
                  </a:moveTo>
                  <a:lnTo>
                    <a:pt x="2308" y="0"/>
                  </a:lnTo>
                  <a:lnTo>
                    <a:pt x="2333" y="3"/>
                  </a:lnTo>
                  <a:lnTo>
                    <a:pt x="2360" y="11"/>
                  </a:lnTo>
                  <a:lnTo>
                    <a:pt x="2386" y="22"/>
                  </a:lnTo>
                  <a:lnTo>
                    <a:pt x="2415" y="37"/>
                  </a:lnTo>
                  <a:lnTo>
                    <a:pt x="2446" y="56"/>
                  </a:lnTo>
                  <a:lnTo>
                    <a:pt x="2477" y="80"/>
                  </a:lnTo>
                  <a:lnTo>
                    <a:pt x="2512" y="110"/>
                  </a:lnTo>
                  <a:lnTo>
                    <a:pt x="2551" y="144"/>
                  </a:lnTo>
                  <a:lnTo>
                    <a:pt x="2589" y="176"/>
                  </a:lnTo>
                  <a:lnTo>
                    <a:pt x="2625" y="208"/>
                  </a:lnTo>
                  <a:lnTo>
                    <a:pt x="2660" y="239"/>
                  </a:lnTo>
                  <a:lnTo>
                    <a:pt x="2692" y="268"/>
                  </a:lnTo>
                  <a:lnTo>
                    <a:pt x="2724" y="295"/>
                  </a:lnTo>
                  <a:lnTo>
                    <a:pt x="2753" y="322"/>
                  </a:lnTo>
                  <a:lnTo>
                    <a:pt x="2780" y="346"/>
                  </a:lnTo>
                  <a:lnTo>
                    <a:pt x="2804" y="366"/>
                  </a:lnTo>
                  <a:lnTo>
                    <a:pt x="2825" y="385"/>
                  </a:lnTo>
                  <a:lnTo>
                    <a:pt x="2843" y="401"/>
                  </a:lnTo>
                  <a:lnTo>
                    <a:pt x="2857" y="414"/>
                  </a:lnTo>
                  <a:lnTo>
                    <a:pt x="2868" y="423"/>
                  </a:lnTo>
                  <a:lnTo>
                    <a:pt x="2875" y="430"/>
                  </a:lnTo>
                  <a:lnTo>
                    <a:pt x="2877" y="432"/>
                  </a:lnTo>
                  <a:lnTo>
                    <a:pt x="2879" y="433"/>
                  </a:lnTo>
                  <a:lnTo>
                    <a:pt x="2885" y="435"/>
                  </a:lnTo>
                  <a:lnTo>
                    <a:pt x="2895" y="439"/>
                  </a:lnTo>
                  <a:lnTo>
                    <a:pt x="2909" y="444"/>
                  </a:lnTo>
                  <a:lnTo>
                    <a:pt x="2925" y="449"/>
                  </a:lnTo>
                  <a:lnTo>
                    <a:pt x="2942" y="455"/>
                  </a:lnTo>
                  <a:lnTo>
                    <a:pt x="2962" y="458"/>
                  </a:lnTo>
                  <a:lnTo>
                    <a:pt x="2981" y="461"/>
                  </a:lnTo>
                  <a:lnTo>
                    <a:pt x="3002" y="461"/>
                  </a:lnTo>
                  <a:lnTo>
                    <a:pt x="3022" y="460"/>
                  </a:lnTo>
                  <a:lnTo>
                    <a:pt x="3044" y="457"/>
                  </a:lnTo>
                  <a:lnTo>
                    <a:pt x="3070" y="451"/>
                  </a:lnTo>
                  <a:lnTo>
                    <a:pt x="3099" y="446"/>
                  </a:lnTo>
                  <a:lnTo>
                    <a:pt x="3132" y="439"/>
                  </a:lnTo>
                  <a:lnTo>
                    <a:pt x="3167" y="432"/>
                  </a:lnTo>
                  <a:lnTo>
                    <a:pt x="3203" y="424"/>
                  </a:lnTo>
                  <a:lnTo>
                    <a:pt x="3240" y="415"/>
                  </a:lnTo>
                  <a:lnTo>
                    <a:pt x="3278" y="407"/>
                  </a:lnTo>
                  <a:lnTo>
                    <a:pt x="3316" y="398"/>
                  </a:lnTo>
                  <a:lnTo>
                    <a:pt x="3353" y="389"/>
                  </a:lnTo>
                  <a:lnTo>
                    <a:pt x="3391" y="380"/>
                  </a:lnTo>
                  <a:lnTo>
                    <a:pt x="3425" y="372"/>
                  </a:lnTo>
                  <a:lnTo>
                    <a:pt x="3458" y="363"/>
                  </a:lnTo>
                  <a:lnTo>
                    <a:pt x="3488" y="356"/>
                  </a:lnTo>
                  <a:lnTo>
                    <a:pt x="3515" y="350"/>
                  </a:lnTo>
                  <a:lnTo>
                    <a:pt x="3539" y="343"/>
                  </a:lnTo>
                  <a:lnTo>
                    <a:pt x="3557" y="339"/>
                  </a:lnTo>
                  <a:lnTo>
                    <a:pt x="3572" y="336"/>
                  </a:lnTo>
                  <a:lnTo>
                    <a:pt x="3581" y="332"/>
                  </a:lnTo>
                  <a:lnTo>
                    <a:pt x="3584" y="332"/>
                  </a:lnTo>
                  <a:lnTo>
                    <a:pt x="3584" y="1458"/>
                  </a:lnTo>
                  <a:lnTo>
                    <a:pt x="3580" y="1458"/>
                  </a:lnTo>
                  <a:lnTo>
                    <a:pt x="3571" y="1460"/>
                  </a:lnTo>
                  <a:lnTo>
                    <a:pt x="3556" y="1464"/>
                  </a:lnTo>
                  <a:lnTo>
                    <a:pt x="3537" y="1467"/>
                  </a:lnTo>
                  <a:lnTo>
                    <a:pt x="3514" y="1472"/>
                  </a:lnTo>
                  <a:lnTo>
                    <a:pt x="3489" y="1477"/>
                  </a:lnTo>
                  <a:lnTo>
                    <a:pt x="3461" y="1482"/>
                  </a:lnTo>
                  <a:lnTo>
                    <a:pt x="3434" y="1488"/>
                  </a:lnTo>
                  <a:lnTo>
                    <a:pt x="3407" y="1493"/>
                  </a:lnTo>
                  <a:lnTo>
                    <a:pt x="3381" y="1499"/>
                  </a:lnTo>
                  <a:lnTo>
                    <a:pt x="3356" y="1503"/>
                  </a:lnTo>
                  <a:lnTo>
                    <a:pt x="3335" y="1506"/>
                  </a:lnTo>
                  <a:lnTo>
                    <a:pt x="3317" y="1510"/>
                  </a:lnTo>
                  <a:lnTo>
                    <a:pt x="3304" y="1512"/>
                  </a:lnTo>
                  <a:lnTo>
                    <a:pt x="3290" y="1514"/>
                  </a:lnTo>
                  <a:lnTo>
                    <a:pt x="3273" y="1517"/>
                  </a:lnTo>
                  <a:lnTo>
                    <a:pt x="3251" y="1522"/>
                  </a:lnTo>
                  <a:lnTo>
                    <a:pt x="3228" y="1525"/>
                  </a:lnTo>
                  <a:lnTo>
                    <a:pt x="3202" y="1528"/>
                  </a:lnTo>
                  <a:lnTo>
                    <a:pt x="3173" y="1528"/>
                  </a:lnTo>
                  <a:lnTo>
                    <a:pt x="3145" y="1527"/>
                  </a:lnTo>
                  <a:lnTo>
                    <a:pt x="3115" y="1523"/>
                  </a:lnTo>
                  <a:lnTo>
                    <a:pt x="3085" y="1514"/>
                  </a:lnTo>
                  <a:lnTo>
                    <a:pt x="3055" y="1502"/>
                  </a:lnTo>
                  <a:lnTo>
                    <a:pt x="3026" y="1483"/>
                  </a:lnTo>
                  <a:lnTo>
                    <a:pt x="2998" y="1459"/>
                  </a:lnTo>
                  <a:lnTo>
                    <a:pt x="2979" y="1441"/>
                  </a:lnTo>
                  <a:lnTo>
                    <a:pt x="2957" y="1419"/>
                  </a:lnTo>
                  <a:lnTo>
                    <a:pt x="2933" y="1395"/>
                  </a:lnTo>
                  <a:lnTo>
                    <a:pt x="2907" y="1368"/>
                  </a:lnTo>
                  <a:lnTo>
                    <a:pt x="2878" y="1339"/>
                  </a:lnTo>
                  <a:lnTo>
                    <a:pt x="2848" y="1308"/>
                  </a:lnTo>
                  <a:lnTo>
                    <a:pt x="2816" y="1276"/>
                  </a:lnTo>
                  <a:lnTo>
                    <a:pt x="2783" y="1242"/>
                  </a:lnTo>
                  <a:lnTo>
                    <a:pt x="2749" y="1207"/>
                  </a:lnTo>
                  <a:lnTo>
                    <a:pt x="2714" y="1171"/>
                  </a:lnTo>
                  <a:lnTo>
                    <a:pt x="2678" y="1135"/>
                  </a:lnTo>
                  <a:lnTo>
                    <a:pt x="2642" y="1098"/>
                  </a:lnTo>
                  <a:lnTo>
                    <a:pt x="2607" y="1061"/>
                  </a:lnTo>
                  <a:lnTo>
                    <a:pt x="2571" y="1025"/>
                  </a:lnTo>
                  <a:lnTo>
                    <a:pt x="2536" y="989"/>
                  </a:lnTo>
                  <a:lnTo>
                    <a:pt x="2501" y="953"/>
                  </a:lnTo>
                  <a:lnTo>
                    <a:pt x="2469" y="919"/>
                  </a:lnTo>
                  <a:lnTo>
                    <a:pt x="2436" y="887"/>
                  </a:lnTo>
                  <a:lnTo>
                    <a:pt x="2405" y="855"/>
                  </a:lnTo>
                  <a:lnTo>
                    <a:pt x="2376" y="824"/>
                  </a:lnTo>
                  <a:lnTo>
                    <a:pt x="2350" y="797"/>
                  </a:lnTo>
                  <a:lnTo>
                    <a:pt x="2325" y="772"/>
                  </a:lnTo>
                  <a:lnTo>
                    <a:pt x="2303" y="749"/>
                  </a:lnTo>
                  <a:lnTo>
                    <a:pt x="2283" y="728"/>
                  </a:lnTo>
                  <a:lnTo>
                    <a:pt x="2266" y="711"/>
                  </a:lnTo>
                  <a:lnTo>
                    <a:pt x="2253" y="698"/>
                  </a:lnTo>
                  <a:lnTo>
                    <a:pt x="2243" y="688"/>
                  </a:lnTo>
                  <a:lnTo>
                    <a:pt x="2237" y="682"/>
                  </a:lnTo>
                  <a:lnTo>
                    <a:pt x="2235" y="679"/>
                  </a:lnTo>
                  <a:lnTo>
                    <a:pt x="2233" y="677"/>
                  </a:lnTo>
                  <a:lnTo>
                    <a:pt x="2229" y="674"/>
                  </a:lnTo>
                  <a:lnTo>
                    <a:pt x="2221" y="667"/>
                  </a:lnTo>
                  <a:lnTo>
                    <a:pt x="2211" y="661"/>
                  </a:lnTo>
                  <a:lnTo>
                    <a:pt x="2197" y="653"/>
                  </a:lnTo>
                  <a:lnTo>
                    <a:pt x="2182" y="646"/>
                  </a:lnTo>
                  <a:lnTo>
                    <a:pt x="2163" y="638"/>
                  </a:lnTo>
                  <a:lnTo>
                    <a:pt x="2143" y="632"/>
                  </a:lnTo>
                  <a:lnTo>
                    <a:pt x="2119" y="629"/>
                  </a:lnTo>
                  <a:lnTo>
                    <a:pt x="2092" y="628"/>
                  </a:lnTo>
                  <a:lnTo>
                    <a:pt x="2065" y="631"/>
                  </a:lnTo>
                  <a:lnTo>
                    <a:pt x="2035" y="638"/>
                  </a:lnTo>
                  <a:lnTo>
                    <a:pt x="2002" y="649"/>
                  </a:lnTo>
                  <a:lnTo>
                    <a:pt x="1968" y="665"/>
                  </a:lnTo>
                  <a:lnTo>
                    <a:pt x="1929" y="687"/>
                  </a:lnTo>
                  <a:lnTo>
                    <a:pt x="1887" y="709"/>
                  </a:lnTo>
                  <a:lnTo>
                    <a:pt x="1845" y="733"/>
                  </a:lnTo>
                  <a:lnTo>
                    <a:pt x="1800" y="756"/>
                  </a:lnTo>
                  <a:lnTo>
                    <a:pt x="1756" y="780"/>
                  </a:lnTo>
                  <a:lnTo>
                    <a:pt x="1713" y="804"/>
                  </a:lnTo>
                  <a:lnTo>
                    <a:pt x="1670" y="827"/>
                  </a:lnTo>
                  <a:lnTo>
                    <a:pt x="1630" y="848"/>
                  </a:lnTo>
                  <a:lnTo>
                    <a:pt x="1592" y="868"/>
                  </a:lnTo>
                  <a:lnTo>
                    <a:pt x="1557" y="887"/>
                  </a:lnTo>
                  <a:lnTo>
                    <a:pt x="1526" y="902"/>
                  </a:lnTo>
                  <a:lnTo>
                    <a:pt x="1500" y="916"/>
                  </a:lnTo>
                  <a:lnTo>
                    <a:pt x="1473" y="932"/>
                  </a:lnTo>
                  <a:lnTo>
                    <a:pt x="1444" y="944"/>
                  </a:lnTo>
                  <a:lnTo>
                    <a:pt x="1414" y="952"/>
                  </a:lnTo>
                  <a:lnTo>
                    <a:pt x="1381" y="954"/>
                  </a:lnTo>
                  <a:lnTo>
                    <a:pt x="1344" y="951"/>
                  </a:lnTo>
                  <a:lnTo>
                    <a:pt x="1309" y="941"/>
                  </a:lnTo>
                  <a:lnTo>
                    <a:pt x="1277" y="925"/>
                  </a:lnTo>
                  <a:lnTo>
                    <a:pt x="1249" y="904"/>
                  </a:lnTo>
                  <a:lnTo>
                    <a:pt x="1224" y="878"/>
                  </a:lnTo>
                  <a:lnTo>
                    <a:pt x="1203" y="848"/>
                  </a:lnTo>
                  <a:lnTo>
                    <a:pt x="1188" y="816"/>
                  </a:lnTo>
                  <a:lnTo>
                    <a:pt x="1179" y="779"/>
                  </a:lnTo>
                  <a:lnTo>
                    <a:pt x="1176" y="740"/>
                  </a:lnTo>
                  <a:lnTo>
                    <a:pt x="1178" y="707"/>
                  </a:lnTo>
                  <a:lnTo>
                    <a:pt x="1186" y="674"/>
                  </a:lnTo>
                  <a:lnTo>
                    <a:pt x="1198" y="644"/>
                  </a:lnTo>
                  <a:lnTo>
                    <a:pt x="1214" y="617"/>
                  </a:lnTo>
                  <a:lnTo>
                    <a:pt x="1234" y="592"/>
                  </a:lnTo>
                  <a:lnTo>
                    <a:pt x="1257" y="570"/>
                  </a:lnTo>
                  <a:lnTo>
                    <a:pt x="1283" y="553"/>
                  </a:lnTo>
                  <a:lnTo>
                    <a:pt x="1311" y="540"/>
                  </a:lnTo>
                  <a:lnTo>
                    <a:pt x="1352" y="515"/>
                  </a:lnTo>
                  <a:lnTo>
                    <a:pt x="1396" y="487"/>
                  </a:lnTo>
                  <a:lnTo>
                    <a:pt x="1444" y="458"/>
                  </a:lnTo>
                  <a:lnTo>
                    <a:pt x="1496" y="427"/>
                  </a:lnTo>
                  <a:lnTo>
                    <a:pt x="1549" y="396"/>
                  </a:lnTo>
                  <a:lnTo>
                    <a:pt x="1604" y="363"/>
                  </a:lnTo>
                  <a:lnTo>
                    <a:pt x="1660" y="329"/>
                  </a:lnTo>
                  <a:lnTo>
                    <a:pt x="1718" y="295"/>
                  </a:lnTo>
                  <a:lnTo>
                    <a:pt x="1775" y="262"/>
                  </a:lnTo>
                  <a:lnTo>
                    <a:pt x="1832" y="229"/>
                  </a:lnTo>
                  <a:lnTo>
                    <a:pt x="1887" y="197"/>
                  </a:lnTo>
                  <a:lnTo>
                    <a:pt x="1941" y="167"/>
                  </a:lnTo>
                  <a:lnTo>
                    <a:pt x="1992" y="137"/>
                  </a:lnTo>
                  <a:lnTo>
                    <a:pt x="2040" y="109"/>
                  </a:lnTo>
                  <a:lnTo>
                    <a:pt x="2085" y="84"/>
                  </a:lnTo>
                  <a:lnTo>
                    <a:pt x="2125" y="62"/>
                  </a:lnTo>
                  <a:lnTo>
                    <a:pt x="2160" y="41"/>
                  </a:lnTo>
                  <a:lnTo>
                    <a:pt x="2186" y="28"/>
                  </a:lnTo>
                  <a:lnTo>
                    <a:pt x="2211" y="17"/>
                  </a:lnTo>
                  <a:lnTo>
                    <a:pt x="2235" y="8"/>
                  </a:lnTo>
                  <a:lnTo>
                    <a:pt x="2259" y="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grpSp>
          <p:nvGrpSpPr>
            <p:cNvPr id="2" name="Grup 1"/>
            <p:cNvGrpSpPr/>
            <p:nvPr/>
          </p:nvGrpSpPr>
          <p:grpSpPr>
            <a:xfrm>
              <a:off x="5520033" y="2977409"/>
              <a:ext cx="773848" cy="774363"/>
              <a:chOff x="5709076" y="2670593"/>
              <a:chExt cx="773848" cy="774363"/>
            </a:xfrm>
          </p:grpSpPr>
          <p:grpSp>
            <p:nvGrpSpPr>
              <p:cNvPr id="137" name="Group 55"/>
              <p:cNvGrpSpPr/>
              <p:nvPr/>
            </p:nvGrpSpPr>
            <p:grpSpPr>
              <a:xfrm>
                <a:off x="5709076" y="2670593"/>
                <a:ext cx="773848" cy="774363"/>
                <a:chOff x="5817920" y="1697744"/>
                <a:chExt cx="554021" cy="554389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5846531" y="1727200"/>
                  <a:ext cx="496800" cy="49547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5817920" y="1697744"/>
                  <a:ext cx="554021" cy="554389"/>
                </a:xfrm>
                <a:prstGeom prst="ellipse">
                  <a:avLst/>
                </a:prstGeom>
                <a:noFill/>
                <a:ln w="3175">
                  <a:solidFill>
                    <a:schemeClr val="bg1">
                      <a:lumMod val="85000"/>
                      <a:alpha val="67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  <p:sp>
            <p:nvSpPr>
              <p:cNvPr id="140" name="Freeform 65"/>
              <p:cNvSpPr>
                <a:spLocks noEditPoints="1"/>
              </p:cNvSpPr>
              <p:nvPr/>
            </p:nvSpPr>
            <p:spPr bwMode="auto">
              <a:xfrm>
                <a:off x="5872943" y="2918091"/>
                <a:ext cx="446115" cy="319196"/>
              </a:xfrm>
              <a:custGeom>
                <a:avLst/>
                <a:gdLst>
                  <a:gd name="T0" fmla="*/ 763 w 3584"/>
                  <a:gd name="T1" fmla="*/ 1686 h 2687"/>
                  <a:gd name="T2" fmla="*/ 996 w 3584"/>
                  <a:gd name="T3" fmla="*/ 1876 h 2687"/>
                  <a:gd name="T4" fmla="*/ 1212 w 3584"/>
                  <a:gd name="T5" fmla="*/ 2067 h 2687"/>
                  <a:gd name="T6" fmla="*/ 1400 w 3584"/>
                  <a:gd name="T7" fmla="*/ 2264 h 2687"/>
                  <a:gd name="T8" fmla="*/ 1382 w 3584"/>
                  <a:gd name="T9" fmla="*/ 2616 h 2687"/>
                  <a:gd name="T10" fmla="*/ 1055 w 3584"/>
                  <a:gd name="T11" fmla="*/ 2635 h 2687"/>
                  <a:gd name="T12" fmla="*/ 1046 w 3584"/>
                  <a:gd name="T13" fmla="*/ 2390 h 2687"/>
                  <a:gd name="T14" fmla="*/ 793 w 3584"/>
                  <a:gd name="T15" fmla="*/ 2341 h 2687"/>
                  <a:gd name="T16" fmla="*/ 760 w 3584"/>
                  <a:gd name="T17" fmla="*/ 2154 h 2687"/>
                  <a:gd name="T18" fmla="*/ 545 w 3584"/>
                  <a:gd name="T19" fmla="*/ 2046 h 2687"/>
                  <a:gd name="T20" fmla="*/ 502 w 3584"/>
                  <a:gd name="T21" fmla="*/ 1911 h 2687"/>
                  <a:gd name="T22" fmla="*/ 310 w 3584"/>
                  <a:gd name="T23" fmla="*/ 1726 h 2687"/>
                  <a:gd name="T24" fmla="*/ 567 w 3584"/>
                  <a:gd name="T25" fmla="*/ 1457 h 2687"/>
                  <a:gd name="T26" fmla="*/ 1656 w 3584"/>
                  <a:gd name="T27" fmla="*/ 132 h 2687"/>
                  <a:gd name="T28" fmla="*/ 1503 w 3584"/>
                  <a:gd name="T29" fmla="*/ 242 h 2687"/>
                  <a:gd name="T30" fmla="*/ 1129 w 3584"/>
                  <a:gd name="T31" fmla="*/ 490 h 2687"/>
                  <a:gd name="T32" fmla="*/ 1133 w 3584"/>
                  <a:gd name="T33" fmla="*/ 1009 h 2687"/>
                  <a:gd name="T34" fmla="*/ 1524 w 3584"/>
                  <a:gd name="T35" fmla="*/ 1080 h 2687"/>
                  <a:gd name="T36" fmla="*/ 2026 w 3584"/>
                  <a:gd name="T37" fmla="*/ 879 h 2687"/>
                  <a:gd name="T38" fmla="*/ 2224 w 3584"/>
                  <a:gd name="T39" fmla="*/ 1016 h 2687"/>
                  <a:gd name="T40" fmla="*/ 2359 w 3584"/>
                  <a:gd name="T41" fmla="*/ 1156 h 2687"/>
                  <a:gd name="T42" fmla="*/ 2492 w 3584"/>
                  <a:gd name="T43" fmla="*/ 1295 h 2687"/>
                  <a:gd name="T44" fmla="*/ 2841 w 3584"/>
                  <a:gd name="T45" fmla="*/ 1656 h 2687"/>
                  <a:gd name="T46" fmla="*/ 2770 w 3584"/>
                  <a:gd name="T47" fmla="*/ 1928 h 2687"/>
                  <a:gd name="T48" fmla="*/ 2488 w 3584"/>
                  <a:gd name="T49" fmla="*/ 1753 h 2687"/>
                  <a:gd name="T50" fmla="*/ 2349 w 3584"/>
                  <a:gd name="T51" fmla="*/ 1626 h 2687"/>
                  <a:gd name="T52" fmla="*/ 2340 w 3584"/>
                  <a:gd name="T53" fmla="*/ 1664 h 2687"/>
                  <a:gd name="T54" fmla="*/ 2578 w 3584"/>
                  <a:gd name="T55" fmla="*/ 1930 h 2687"/>
                  <a:gd name="T56" fmla="*/ 2552 w 3584"/>
                  <a:gd name="T57" fmla="*/ 2176 h 2687"/>
                  <a:gd name="T58" fmla="*/ 2266 w 3584"/>
                  <a:gd name="T59" fmla="*/ 2070 h 2687"/>
                  <a:gd name="T60" fmla="*/ 2025 w 3584"/>
                  <a:gd name="T61" fmla="*/ 1855 h 2687"/>
                  <a:gd name="T62" fmla="*/ 2147 w 3584"/>
                  <a:gd name="T63" fmla="*/ 2024 h 2687"/>
                  <a:gd name="T64" fmla="*/ 2312 w 3584"/>
                  <a:gd name="T65" fmla="*/ 2280 h 2687"/>
                  <a:gd name="T66" fmla="*/ 2066 w 3584"/>
                  <a:gd name="T67" fmla="*/ 2400 h 2687"/>
                  <a:gd name="T68" fmla="*/ 1827 w 3584"/>
                  <a:gd name="T69" fmla="*/ 2151 h 2687"/>
                  <a:gd name="T70" fmla="*/ 1737 w 3584"/>
                  <a:gd name="T71" fmla="*/ 2100 h 2687"/>
                  <a:gd name="T72" fmla="*/ 1848 w 3584"/>
                  <a:gd name="T73" fmla="*/ 2248 h 2687"/>
                  <a:gd name="T74" fmla="*/ 1987 w 3584"/>
                  <a:gd name="T75" fmla="*/ 2508 h 2687"/>
                  <a:gd name="T76" fmla="*/ 1724 w 3584"/>
                  <a:gd name="T77" fmla="*/ 2582 h 2687"/>
                  <a:gd name="T78" fmla="*/ 1644 w 3584"/>
                  <a:gd name="T79" fmla="*/ 2446 h 2687"/>
                  <a:gd name="T80" fmla="*/ 1392 w 3584"/>
                  <a:gd name="T81" fmla="*/ 2069 h 2687"/>
                  <a:gd name="T82" fmla="*/ 1097 w 3584"/>
                  <a:gd name="T83" fmla="*/ 1681 h 2687"/>
                  <a:gd name="T84" fmla="*/ 734 w 3584"/>
                  <a:gd name="T85" fmla="*/ 1321 h 2687"/>
                  <a:gd name="T86" fmla="*/ 267 w 3584"/>
                  <a:gd name="T87" fmla="*/ 1429 h 2687"/>
                  <a:gd name="T88" fmla="*/ 11 w 3584"/>
                  <a:gd name="T89" fmla="*/ 1498 h 2687"/>
                  <a:gd name="T90" fmla="*/ 619 w 3584"/>
                  <a:gd name="T91" fmla="*/ 351 h 2687"/>
                  <a:gd name="T92" fmla="*/ 772 w 3584"/>
                  <a:gd name="T93" fmla="*/ 263 h 2687"/>
                  <a:gd name="T94" fmla="*/ 1188 w 3584"/>
                  <a:gd name="T95" fmla="*/ 50 h 2687"/>
                  <a:gd name="T96" fmla="*/ 2446 w 3584"/>
                  <a:gd name="T97" fmla="*/ 56 h 2687"/>
                  <a:gd name="T98" fmla="*/ 2825 w 3584"/>
                  <a:gd name="T99" fmla="*/ 385 h 2687"/>
                  <a:gd name="T100" fmla="*/ 2962 w 3584"/>
                  <a:gd name="T101" fmla="*/ 458 h 2687"/>
                  <a:gd name="T102" fmla="*/ 3316 w 3584"/>
                  <a:gd name="T103" fmla="*/ 398 h 2687"/>
                  <a:gd name="T104" fmla="*/ 3584 w 3584"/>
                  <a:gd name="T105" fmla="*/ 1458 h 2687"/>
                  <a:gd name="T106" fmla="*/ 3335 w 3584"/>
                  <a:gd name="T107" fmla="*/ 1506 h 2687"/>
                  <a:gd name="T108" fmla="*/ 3055 w 3584"/>
                  <a:gd name="T109" fmla="*/ 1502 h 2687"/>
                  <a:gd name="T110" fmla="*/ 2714 w 3584"/>
                  <a:gd name="T111" fmla="*/ 1171 h 2687"/>
                  <a:gd name="T112" fmla="*/ 2325 w 3584"/>
                  <a:gd name="T113" fmla="*/ 772 h 2687"/>
                  <a:gd name="T114" fmla="*/ 2197 w 3584"/>
                  <a:gd name="T115" fmla="*/ 653 h 2687"/>
                  <a:gd name="T116" fmla="*/ 1845 w 3584"/>
                  <a:gd name="T117" fmla="*/ 733 h 2687"/>
                  <a:gd name="T118" fmla="*/ 1414 w 3584"/>
                  <a:gd name="T119" fmla="*/ 952 h 2687"/>
                  <a:gd name="T120" fmla="*/ 1186 w 3584"/>
                  <a:gd name="T121" fmla="*/ 674 h 2687"/>
                  <a:gd name="T122" fmla="*/ 1604 w 3584"/>
                  <a:gd name="T123" fmla="*/ 363 h 2687"/>
                  <a:gd name="T124" fmla="*/ 2186 w 3584"/>
                  <a:gd name="T125" fmla="*/ 28 h 2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84" h="2687">
                    <a:moveTo>
                      <a:pt x="567" y="1457"/>
                    </a:moveTo>
                    <a:lnTo>
                      <a:pt x="600" y="1458"/>
                    </a:lnTo>
                    <a:lnTo>
                      <a:pt x="632" y="1466"/>
                    </a:lnTo>
                    <a:lnTo>
                      <a:pt x="661" y="1478"/>
                    </a:lnTo>
                    <a:lnTo>
                      <a:pt x="689" y="1495"/>
                    </a:lnTo>
                    <a:lnTo>
                      <a:pt x="715" y="1517"/>
                    </a:lnTo>
                    <a:lnTo>
                      <a:pt x="733" y="1541"/>
                    </a:lnTo>
                    <a:lnTo>
                      <a:pt x="747" y="1567"/>
                    </a:lnTo>
                    <a:lnTo>
                      <a:pt x="757" y="1596"/>
                    </a:lnTo>
                    <a:lnTo>
                      <a:pt x="764" y="1625"/>
                    </a:lnTo>
                    <a:lnTo>
                      <a:pt x="765" y="1656"/>
                    </a:lnTo>
                    <a:lnTo>
                      <a:pt x="763" y="1686"/>
                    </a:lnTo>
                    <a:lnTo>
                      <a:pt x="756" y="1717"/>
                    </a:lnTo>
                    <a:lnTo>
                      <a:pt x="785" y="1712"/>
                    </a:lnTo>
                    <a:lnTo>
                      <a:pt x="815" y="1710"/>
                    </a:lnTo>
                    <a:lnTo>
                      <a:pt x="844" y="1714"/>
                    </a:lnTo>
                    <a:lnTo>
                      <a:pt x="873" y="1720"/>
                    </a:lnTo>
                    <a:lnTo>
                      <a:pt x="899" y="1731"/>
                    </a:lnTo>
                    <a:lnTo>
                      <a:pt x="924" y="1747"/>
                    </a:lnTo>
                    <a:lnTo>
                      <a:pt x="947" y="1767"/>
                    </a:lnTo>
                    <a:lnTo>
                      <a:pt x="965" y="1792"/>
                    </a:lnTo>
                    <a:lnTo>
                      <a:pt x="981" y="1818"/>
                    </a:lnTo>
                    <a:lnTo>
                      <a:pt x="991" y="1847"/>
                    </a:lnTo>
                    <a:lnTo>
                      <a:pt x="996" y="1876"/>
                    </a:lnTo>
                    <a:lnTo>
                      <a:pt x="997" y="1906"/>
                    </a:lnTo>
                    <a:lnTo>
                      <a:pt x="995" y="1937"/>
                    </a:lnTo>
                    <a:lnTo>
                      <a:pt x="988" y="1968"/>
                    </a:lnTo>
                    <a:lnTo>
                      <a:pt x="1018" y="1962"/>
                    </a:lnTo>
                    <a:lnTo>
                      <a:pt x="1047" y="1961"/>
                    </a:lnTo>
                    <a:lnTo>
                      <a:pt x="1077" y="1963"/>
                    </a:lnTo>
                    <a:lnTo>
                      <a:pt x="1105" y="1971"/>
                    </a:lnTo>
                    <a:lnTo>
                      <a:pt x="1132" y="1982"/>
                    </a:lnTo>
                    <a:lnTo>
                      <a:pt x="1156" y="1997"/>
                    </a:lnTo>
                    <a:lnTo>
                      <a:pt x="1179" y="2018"/>
                    </a:lnTo>
                    <a:lnTo>
                      <a:pt x="1198" y="2041"/>
                    </a:lnTo>
                    <a:lnTo>
                      <a:pt x="1212" y="2067"/>
                    </a:lnTo>
                    <a:lnTo>
                      <a:pt x="1223" y="2093"/>
                    </a:lnTo>
                    <a:lnTo>
                      <a:pt x="1229" y="2122"/>
                    </a:lnTo>
                    <a:lnTo>
                      <a:pt x="1232" y="2151"/>
                    </a:lnTo>
                    <a:lnTo>
                      <a:pt x="1229" y="2180"/>
                    </a:lnTo>
                    <a:lnTo>
                      <a:pt x="1225" y="2210"/>
                    </a:lnTo>
                    <a:lnTo>
                      <a:pt x="1215" y="2239"/>
                    </a:lnTo>
                    <a:lnTo>
                      <a:pt x="1248" y="2232"/>
                    </a:lnTo>
                    <a:lnTo>
                      <a:pt x="1280" y="2228"/>
                    </a:lnTo>
                    <a:lnTo>
                      <a:pt x="1311" y="2230"/>
                    </a:lnTo>
                    <a:lnTo>
                      <a:pt x="1343" y="2236"/>
                    </a:lnTo>
                    <a:lnTo>
                      <a:pt x="1372" y="2248"/>
                    </a:lnTo>
                    <a:lnTo>
                      <a:pt x="1400" y="2264"/>
                    </a:lnTo>
                    <a:lnTo>
                      <a:pt x="1424" y="2286"/>
                    </a:lnTo>
                    <a:lnTo>
                      <a:pt x="1444" y="2312"/>
                    </a:lnTo>
                    <a:lnTo>
                      <a:pt x="1461" y="2342"/>
                    </a:lnTo>
                    <a:lnTo>
                      <a:pt x="1471" y="2374"/>
                    </a:lnTo>
                    <a:lnTo>
                      <a:pt x="1476" y="2406"/>
                    </a:lnTo>
                    <a:lnTo>
                      <a:pt x="1477" y="2440"/>
                    </a:lnTo>
                    <a:lnTo>
                      <a:pt x="1472" y="2473"/>
                    </a:lnTo>
                    <a:lnTo>
                      <a:pt x="1463" y="2507"/>
                    </a:lnTo>
                    <a:lnTo>
                      <a:pt x="1448" y="2538"/>
                    </a:lnTo>
                    <a:lnTo>
                      <a:pt x="1429" y="2569"/>
                    </a:lnTo>
                    <a:lnTo>
                      <a:pt x="1404" y="2597"/>
                    </a:lnTo>
                    <a:lnTo>
                      <a:pt x="1382" y="2616"/>
                    </a:lnTo>
                    <a:lnTo>
                      <a:pt x="1357" y="2634"/>
                    </a:lnTo>
                    <a:lnTo>
                      <a:pt x="1330" y="2650"/>
                    </a:lnTo>
                    <a:lnTo>
                      <a:pt x="1301" y="2663"/>
                    </a:lnTo>
                    <a:lnTo>
                      <a:pt x="1272" y="2674"/>
                    </a:lnTo>
                    <a:lnTo>
                      <a:pt x="1241" y="2681"/>
                    </a:lnTo>
                    <a:lnTo>
                      <a:pt x="1211" y="2686"/>
                    </a:lnTo>
                    <a:lnTo>
                      <a:pt x="1180" y="2687"/>
                    </a:lnTo>
                    <a:lnTo>
                      <a:pt x="1151" y="2684"/>
                    </a:lnTo>
                    <a:lnTo>
                      <a:pt x="1124" y="2679"/>
                    </a:lnTo>
                    <a:lnTo>
                      <a:pt x="1097" y="2668"/>
                    </a:lnTo>
                    <a:lnTo>
                      <a:pt x="1075" y="2654"/>
                    </a:lnTo>
                    <a:lnTo>
                      <a:pt x="1055" y="2635"/>
                    </a:lnTo>
                    <a:lnTo>
                      <a:pt x="1036" y="2610"/>
                    </a:lnTo>
                    <a:lnTo>
                      <a:pt x="1024" y="2585"/>
                    </a:lnTo>
                    <a:lnTo>
                      <a:pt x="1018" y="2561"/>
                    </a:lnTo>
                    <a:lnTo>
                      <a:pt x="1016" y="2537"/>
                    </a:lnTo>
                    <a:lnTo>
                      <a:pt x="1018" y="2514"/>
                    </a:lnTo>
                    <a:lnTo>
                      <a:pt x="1023" y="2491"/>
                    </a:lnTo>
                    <a:lnTo>
                      <a:pt x="1030" y="2470"/>
                    </a:lnTo>
                    <a:lnTo>
                      <a:pt x="1039" y="2448"/>
                    </a:lnTo>
                    <a:lnTo>
                      <a:pt x="1048" y="2426"/>
                    </a:lnTo>
                    <a:lnTo>
                      <a:pt x="1057" y="2404"/>
                    </a:lnTo>
                    <a:lnTo>
                      <a:pt x="1066" y="2383"/>
                    </a:lnTo>
                    <a:lnTo>
                      <a:pt x="1046" y="2390"/>
                    </a:lnTo>
                    <a:lnTo>
                      <a:pt x="1025" y="2396"/>
                    </a:lnTo>
                    <a:lnTo>
                      <a:pt x="1005" y="2403"/>
                    </a:lnTo>
                    <a:lnTo>
                      <a:pt x="982" y="2408"/>
                    </a:lnTo>
                    <a:lnTo>
                      <a:pt x="959" y="2414"/>
                    </a:lnTo>
                    <a:lnTo>
                      <a:pt x="936" y="2416"/>
                    </a:lnTo>
                    <a:lnTo>
                      <a:pt x="913" y="2417"/>
                    </a:lnTo>
                    <a:lnTo>
                      <a:pt x="890" y="2415"/>
                    </a:lnTo>
                    <a:lnTo>
                      <a:pt x="868" y="2410"/>
                    </a:lnTo>
                    <a:lnTo>
                      <a:pt x="848" y="2400"/>
                    </a:lnTo>
                    <a:lnTo>
                      <a:pt x="828" y="2386"/>
                    </a:lnTo>
                    <a:lnTo>
                      <a:pt x="811" y="2367"/>
                    </a:lnTo>
                    <a:lnTo>
                      <a:pt x="793" y="2341"/>
                    </a:lnTo>
                    <a:lnTo>
                      <a:pt x="783" y="2317"/>
                    </a:lnTo>
                    <a:lnTo>
                      <a:pt x="778" y="2293"/>
                    </a:lnTo>
                    <a:lnTo>
                      <a:pt x="778" y="2269"/>
                    </a:lnTo>
                    <a:lnTo>
                      <a:pt x="781" y="2246"/>
                    </a:lnTo>
                    <a:lnTo>
                      <a:pt x="787" y="2224"/>
                    </a:lnTo>
                    <a:lnTo>
                      <a:pt x="794" y="2201"/>
                    </a:lnTo>
                    <a:lnTo>
                      <a:pt x="802" y="2179"/>
                    </a:lnTo>
                    <a:lnTo>
                      <a:pt x="809" y="2159"/>
                    </a:lnTo>
                    <a:lnTo>
                      <a:pt x="817" y="2137"/>
                    </a:lnTo>
                    <a:lnTo>
                      <a:pt x="799" y="2142"/>
                    </a:lnTo>
                    <a:lnTo>
                      <a:pt x="780" y="2148"/>
                    </a:lnTo>
                    <a:lnTo>
                      <a:pt x="760" y="2154"/>
                    </a:lnTo>
                    <a:lnTo>
                      <a:pt x="740" y="2160"/>
                    </a:lnTo>
                    <a:lnTo>
                      <a:pt x="719" y="2164"/>
                    </a:lnTo>
                    <a:lnTo>
                      <a:pt x="698" y="2168"/>
                    </a:lnTo>
                    <a:lnTo>
                      <a:pt x="677" y="2168"/>
                    </a:lnTo>
                    <a:lnTo>
                      <a:pt x="656" y="2167"/>
                    </a:lnTo>
                    <a:lnTo>
                      <a:pt x="636" y="2162"/>
                    </a:lnTo>
                    <a:lnTo>
                      <a:pt x="615" y="2152"/>
                    </a:lnTo>
                    <a:lnTo>
                      <a:pt x="597" y="2137"/>
                    </a:lnTo>
                    <a:lnTo>
                      <a:pt x="578" y="2117"/>
                    </a:lnTo>
                    <a:lnTo>
                      <a:pt x="562" y="2092"/>
                    </a:lnTo>
                    <a:lnTo>
                      <a:pt x="551" y="2068"/>
                    </a:lnTo>
                    <a:lnTo>
                      <a:pt x="545" y="2046"/>
                    </a:lnTo>
                    <a:lnTo>
                      <a:pt x="544" y="2024"/>
                    </a:lnTo>
                    <a:lnTo>
                      <a:pt x="545" y="2004"/>
                    </a:lnTo>
                    <a:lnTo>
                      <a:pt x="550" y="1983"/>
                    </a:lnTo>
                    <a:lnTo>
                      <a:pt x="556" y="1963"/>
                    </a:lnTo>
                    <a:lnTo>
                      <a:pt x="563" y="1945"/>
                    </a:lnTo>
                    <a:lnTo>
                      <a:pt x="571" y="1925"/>
                    </a:lnTo>
                    <a:lnTo>
                      <a:pt x="578" y="1906"/>
                    </a:lnTo>
                    <a:lnTo>
                      <a:pt x="585" y="1887"/>
                    </a:lnTo>
                    <a:lnTo>
                      <a:pt x="565" y="1892"/>
                    </a:lnTo>
                    <a:lnTo>
                      <a:pt x="544" y="1899"/>
                    </a:lnTo>
                    <a:lnTo>
                      <a:pt x="524" y="1906"/>
                    </a:lnTo>
                    <a:lnTo>
                      <a:pt x="502" y="1911"/>
                    </a:lnTo>
                    <a:lnTo>
                      <a:pt x="480" y="1916"/>
                    </a:lnTo>
                    <a:lnTo>
                      <a:pt x="457" y="1919"/>
                    </a:lnTo>
                    <a:lnTo>
                      <a:pt x="435" y="1918"/>
                    </a:lnTo>
                    <a:lnTo>
                      <a:pt x="412" y="1913"/>
                    </a:lnTo>
                    <a:lnTo>
                      <a:pt x="389" y="1903"/>
                    </a:lnTo>
                    <a:lnTo>
                      <a:pt x="368" y="1888"/>
                    </a:lnTo>
                    <a:lnTo>
                      <a:pt x="346" y="1866"/>
                    </a:lnTo>
                    <a:lnTo>
                      <a:pt x="328" y="1841"/>
                    </a:lnTo>
                    <a:lnTo>
                      <a:pt x="317" y="1815"/>
                    </a:lnTo>
                    <a:lnTo>
                      <a:pt x="311" y="1786"/>
                    </a:lnTo>
                    <a:lnTo>
                      <a:pt x="309" y="1756"/>
                    </a:lnTo>
                    <a:lnTo>
                      <a:pt x="310" y="1726"/>
                    </a:lnTo>
                    <a:lnTo>
                      <a:pt x="316" y="1694"/>
                    </a:lnTo>
                    <a:lnTo>
                      <a:pt x="325" y="1662"/>
                    </a:lnTo>
                    <a:lnTo>
                      <a:pt x="338" y="1632"/>
                    </a:lnTo>
                    <a:lnTo>
                      <a:pt x="353" y="1602"/>
                    </a:lnTo>
                    <a:lnTo>
                      <a:pt x="371" y="1575"/>
                    </a:lnTo>
                    <a:lnTo>
                      <a:pt x="391" y="1549"/>
                    </a:lnTo>
                    <a:lnTo>
                      <a:pt x="412" y="1526"/>
                    </a:lnTo>
                    <a:lnTo>
                      <a:pt x="440" y="1502"/>
                    </a:lnTo>
                    <a:lnTo>
                      <a:pt x="470" y="1483"/>
                    </a:lnTo>
                    <a:lnTo>
                      <a:pt x="502" y="1469"/>
                    </a:lnTo>
                    <a:lnTo>
                      <a:pt x="535" y="1460"/>
                    </a:lnTo>
                    <a:lnTo>
                      <a:pt x="567" y="1457"/>
                    </a:lnTo>
                    <a:close/>
                    <a:moveTo>
                      <a:pt x="1351" y="15"/>
                    </a:moveTo>
                    <a:lnTo>
                      <a:pt x="1395" y="17"/>
                    </a:lnTo>
                    <a:lnTo>
                      <a:pt x="1437" y="23"/>
                    </a:lnTo>
                    <a:lnTo>
                      <a:pt x="1475" y="31"/>
                    </a:lnTo>
                    <a:lnTo>
                      <a:pt x="1510" y="41"/>
                    </a:lnTo>
                    <a:lnTo>
                      <a:pt x="1540" y="54"/>
                    </a:lnTo>
                    <a:lnTo>
                      <a:pt x="1568" y="67"/>
                    </a:lnTo>
                    <a:lnTo>
                      <a:pt x="1592" y="82"/>
                    </a:lnTo>
                    <a:lnTo>
                      <a:pt x="1612" y="96"/>
                    </a:lnTo>
                    <a:lnTo>
                      <a:pt x="1631" y="109"/>
                    </a:lnTo>
                    <a:lnTo>
                      <a:pt x="1645" y="121"/>
                    </a:lnTo>
                    <a:lnTo>
                      <a:pt x="1656" y="132"/>
                    </a:lnTo>
                    <a:lnTo>
                      <a:pt x="1664" y="139"/>
                    </a:lnTo>
                    <a:lnTo>
                      <a:pt x="1668" y="145"/>
                    </a:lnTo>
                    <a:lnTo>
                      <a:pt x="1669" y="147"/>
                    </a:lnTo>
                    <a:lnTo>
                      <a:pt x="1667" y="149"/>
                    </a:lnTo>
                    <a:lnTo>
                      <a:pt x="1659" y="152"/>
                    </a:lnTo>
                    <a:lnTo>
                      <a:pt x="1647" y="160"/>
                    </a:lnTo>
                    <a:lnTo>
                      <a:pt x="1631" y="169"/>
                    </a:lnTo>
                    <a:lnTo>
                      <a:pt x="1610" y="180"/>
                    </a:lnTo>
                    <a:lnTo>
                      <a:pt x="1587" y="193"/>
                    </a:lnTo>
                    <a:lnTo>
                      <a:pt x="1561" y="208"/>
                    </a:lnTo>
                    <a:lnTo>
                      <a:pt x="1533" y="224"/>
                    </a:lnTo>
                    <a:lnTo>
                      <a:pt x="1503" y="242"/>
                    </a:lnTo>
                    <a:lnTo>
                      <a:pt x="1472" y="260"/>
                    </a:lnTo>
                    <a:lnTo>
                      <a:pt x="1439" y="279"/>
                    </a:lnTo>
                    <a:lnTo>
                      <a:pt x="1406" y="299"/>
                    </a:lnTo>
                    <a:lnTo>
                      <a:pt x="1372" y="318"/>
                    </a:lnTo>
                    <a:lnTo>
                      <a:pt x="1340" y="339"/>
                    </a:lnTo>
                    <a:lnTo>
                      <a:pt x="1308" y="359"/>
                    </a:lnTo>
                    <a:lnTo>
                      <a:pt x="1277" y="378"/>
                    </a:lnTo>
                    <a:lnTo>
                      <a:pt x="1249" y="397"/>
                    </a:lnTo>
                    <a:lnTo>
                      <a:pt x="1222" y="414"/>
                    </a:lnTo>
                    <a:lnTo>
                      <a:pt x="1198" y="432"/>
                    </a:lnTo>
                    <a:lnTo>
                      <a:pt x="1162" y="458"/>
                    </a:lnTo>
                    <a:lnTo>
                      <a:pt x="1129" y="490"/>
                    </a:lnTo>
                    <a:lnTo>
                      <a:pt x="1100" y="524"/>
                    </a:lnTo>
                    <a:lnTo>
                      <a:pt x="1075" y="564"/>
                    </a:lnTo>
                    <a:lnTo>
                      <a:pt x="1055" y="605"/>
                    </a:lnTo>
                    <a:lnTo>
                      <a:pt x="1041" y="650"/>
                    </a:lnTo>
                    <a:lnTo>
                      <a:pt x="1031" y="697"/>
                    </a:lnTo>
                    <a:lnTo>
                      <a:pt x="1029" y="746"/>
                    </a:lnTo>
                    <a:lnTo>
                      <a:pt x="1032" y="796"/>
                    </a:lnTo>
                    <a:lnTo>
                      <a:pt x="1041" y="845"/>
                    </a:lnTo>
                    <a:lnTo>
                      <a:pt x="1056" y="891"/>
                    </a:lnTo>
                    <a:lnTo>
                      <a:pt x="1077" y="934"/>
                    </a:lnTo>
                    <a:lnTo>
                      <a:pt x="1103" y="973"/>
                    </a:lnTo>
                    <a:lnTo>
                      <a:pt x="1133" y="1009"/>
                    </a:lnTo>
                    <a:lnTo>
                      <a:pt x="1167" y="1040"/>
                    </a:lnTo>
                    <a:lnTo>
                      <a:pt x="1205" y="1067"/>
                    </a:lnTo>
                    <a:lnTo>
                      <a:pt x="1247" y="1088"/>
                    </a:lnTo>
                    <a:lnTo>
                      <a:pt x="1292" y="1104"/>
                    </a:lnTo>
                    <a:lnTo>
                      <a:pt x="1339" y="1114"/>
                    </a:lnTo>
                    <a:lnTo>
                      <a:pt x="1387" y="1118"/>
                    </a:lnTo>
                    <a:lnTo>
                      <a:pt x="1397" y="1117"/>
                    </a:lnTo>
                    <a:lnTo>
                      <a:pt x="1413" y="1114"/>
                    </a:lnTo>
                    <a:lnTo>
                      <a:pt x="1435" y="1109"/>
                    </a:lnTo>
                    <a:lnTo>
                      <a:pt x="1461" y="1102"/>
                    </a:lnTo>
                    <a:lnTo>
                      <a:pt x="1490" y="1092"/>
                    </a:lnTo>
                    <a:lnTo>
                      <a:pt x="1524" y="1080"/>
                    </a:lnTo>
                    <a:lnTo>
                      <a:pt x="1560" y="1063"/>
                    </a:lnTo>
                    <a:lnTo>
                      <a:pt x="1597" y="1045"/>
                    </a:lnTo>
                    <a:lnTo>
                      <a:pt x="1646" y="1021"/>
                    </a:lnTo>
                    <a:lnTo>
                      <a:pt x="1699" y="996"/>
                    </a:lnTo>
                    <a:lnTo>
                      <a:pt x="1753" y="970"/>
                    </a:lnTo>
                    <a:lnTo>
                      <a:pt x="1808" y="944"/>
                    </a:lnTo>
                    <a:lnTo>
                      <a:pt x="1861" y="919"/>
                    </a:lnTo>
                    <a:lnTo>
                      <a:pt x="1911" y="896"/>
                    </a:lnTo>
                    <a:lnTo>
                      <a:pt x="1942" y="884"/>
                    </a:lnTo>
                    <a:lnTo>
                      <a:pt x="1971" y="878"/>
                    </a:lnTo>
                    <a:lnTo>
                      <a:pt x="2000" y="877"/>
                    </a:lnTo>
                    <a:lnTo>
                      <a:pt x="2026" y="879"/>
                    </a:lnTo>
                    <a:lnTo>
                      <a:pt x="2050" y="883"/>
                    </a:lnTo>
                    <a:lnTo>
                      <a:pt x="2073" y="891"/>
                    </a:lnTo>
                    <a:lnTo>
                      <a:pt x="2092" y="900"/>
                    </a:lnTo>
                    <a:lnTo>
                      <a:pt x="2110" y="910"/>
                    </a:lnTo>
                    <a:lnTo>
                      <a:pt x="2124" y="918"/>
                    </a:lnTo>
                    <a:lnTo>
                      <a:pt x="2136" y="927"/>
                    </a:lnTo>
                    <a:lnTo>
                      <a:pt x="2145" y="935"/>
                    </a:lnTo>
                    <a:lnTo>
                      <a:pt x="2150" y="939"/>
                    </a:lnTo>
                    <a:lnTo>
                      <a:pt x="2152" y="941"/>
                    </a:lnTo>
                    <a:lnTo>
                      <a:pt x="2179" y="968"/>
                    </a:lnTo>
                    <a:lnTo>
                      <a:pt x="2203" y="994"/>
                    </a:lnTo>
                    <a:lnTo>
                      <a:pt x="2224" y="1016"/>
                    </a:lnTo>
                    <a:lnTo>
                      <a:pt x="2243" y="1036"/>
                    </a:lnTo>
                    <a:lnTo>
                      <a:pt x="2260" y="1054"/>
                    </a:lnTo>
                    <a:lnTo>
                      <a:pt x="2276" y="1070"/>
                    </a:lnTo>
                    <a:lnTo>
                      <a:pt x="2289" y="1084"/>
                    </a:lnTo>
                    <a:lnTo>
                      <a:pt x="2301" y="1096"/>
                    </a:lnTo>
                    <a:lnTo>
                      <a:pt x="2312" y="1108"/>
                    </a:lnTo>
                    <a:lnTo>
                      <a:pt x="2321" y="1118"/>
                    </a:lnTo>
                    <a:lnTo>
                      <a:pt x="2330" y="1127"/>
                    </a:lnTo>
                    <a:lnTo>
                      <a:pt x="2338" y="1134"/>
                    </a:lnTo>
                    <a:lnTo>
                      <a:pt x="2345" y="1142"/>
                    </a:lnTo>
                    <a:lnTo>
                      <a:pt x="2352" y="1150"/>
                    </a:lnTo>
                    <a:lnTo>
                      <a:pt x="2359" y="1156"/>
                    </a:lnTo>
                    <a:lnTo>
                      <a:pt x="2365" y="1164"/>
                    </a:lnTo>
                    <a:lnTo>
                      <a:pt x="2373" y="1170"/>
                    </a:lnTo>
                    <a:lnTo>
                      <a:pt x="2379" y="1178"/>
                    </a:lnTo>
                    <a:lnTo>
                      <a:pt x="2387" y="1186"/>
                    </a:lnTo>
                    <a:lnTo>
                      <a:pt x="2396" y="1195"/>
                    </a:lnTo>
                    <a:lnTo>
                      <a:pt x="2405" y="1205"/>
                    </a:lnTo>
                    <a:lnTo>
                      <a:pt x="2415" y="1216"/>
                    </a:lnTo>
                    <a:lnTo>
                      <a:pt x="2427" y="1228"/>
                    </a:lnTo>
                    <a:lnTo>
                      <a:pt x="2440" y="1242"/>
                    </a:lnTo>
                    <a:lnTo>
                      <a:pt x="2456" y="1258"/>
                    </a:lnTo>
                    <a:lnTo>
                      <a:pt x="2473" y="1275"/>
                    </a:lnTo>
                    <a:lnTo>
                      <a:pt x="2492" y="1295"/>
                    </a:lnTo>
                    <a:lnTo>
                      <a:pt x="2512" y="1316"/>
                    </a:lnTo>
                    <a:lnTo>
                      <a:pt x="2536" y="1340"/>
                    </a:lnTo>
                    <a:lnTo>
                      <a:pt x="2563" y="1368"/>
                    </a:lnTo>
                    <a:lnTo>
                      <a:pt x="2592" y="1398"/>
                    </a:lnTo>
                    <a:lnTo>
                      <a:pt x="2624" y="1431"/>
                    </a:lnTo>
                    <a:lnTo>
                      <a:pt x="2659" y="1468"/>
                    </a:lnTo>
                    <a:lnTo>
                      <a:pt x="2698" y="1508"/>
                    </a:lnTo>
                    <a:lnTo>
                      <a:pt x="2739" y="1552"/>
                    </a:lnTo>
                    <a:lnTo>
                      <a:pt x="2785" y="1599"/>
                    </a:lnTo>
                    <a:lnTo>
                      <a:pt x="2835" y="1651"/>
                    </a:lnTo>
                    <a:lnTo>
                      <a:pt x="2839" y="1654"/>
                    </a:lnTo>
                    <a:lnTo>
                      <a:pt x="2841" y="1656"/>
                    </a:lnTo>
                    <a:lnTo>
                      <a:pt x="2859" y="1679"/>
                    </a:lnTo>
                    <a:lnTo>
                      <a:pt x="2872" y="1703"/>
                    </a:lnTo>
                    <a:lnTo>
                      <a:pt x="2882" y="1730"/>
                    </a:lnTo>
                    <a:lnTo>
                      <a:pt x="2887" y="1757"/>
                    </a:lnTo>
                    <a:lnTo>
                      <a:pt x="2887" y="1786"/>
                    </a:lnTo>
                    <a:lnTo>
                      <a:pt x="2881" y="1813"/>
                    </a:lnTo>
                    <a:lnTo>
                      <a:pt x="2872" y="1839"/>
                    </a:lnTo>
                    <a:lnTo>
                      <a:pt x="2859" y="1864"/>
                    </a:lnTo>
                    <a:lnTo>
                      <a:pt x="2841" y="1887"/>
                    </a:lnTo>
                    <a:lnTo>
                      <a:pt x="2819" y="1906"/>
                    </a:lnTo>
                    <a:lnTo>
                      <a:pt x="2795" y="1920"/>
                    </a:lnTo>
                    <a:lnTo>
                      <a:pt x="2770" y="1928"/>
                    </a:lnTo>
                    <a:lnTo>
                      <a:pt x="2743" y="1934"/>
                    </a:lnTo>
                    <a:lnTo>
                      <a:pt x="2716" y="1934"/>
                    </a:lnTo>
                    <a:lnTo>
                      <a:pt x="2689" y="1930"/>
                    </a:lnTo>
                    <a:lnTo>
                      <a:pt x="2664" y="1920"/>
                    </a:lnTo>
                    <a:lnTo>
                      <a:pt x="2640" y="1906"/>
                    </a:lnTo>
                    <a:lnTo>
                      <a:pt x="2618" y="1887"/>
                    </a:lnTo>
                    <a:lnTo>
                      <a:pt x="2617" y="1885"/>
                    </a:lnTo>
                    <a:lnTo>
                      <a:pt x="2615" y="1883"/>
                    </a:lnTo>
                    <a:lnTo>
                      <a:pt x="2579" y="1844"/>
                    </a:lnTo>
                    <a:lnTo>
                      <a:pt x="2545" y="1811"/>
                    </a:lnTo>
                    <a:lnTo>
                      <a:pt x="2516" y="1780"/>
                    </a:lnTo>
                    <a:lnTo>
                      <a:pt x="2488" y="1753"/>
                    </a:lnTo>
                    <a:lnTo>
                      <a:pt x="2465" y="1729"/>
                    </a:lnTo>
                    <a:lnTo>
                      <a:pt x="2445" y="1707"/>
                    </a:lnTo>
                    <a:lnTo>
                      <a:pt x="2426" y="1690"/>
                    </a:lnTo>
                    <a:lnTo>
                      <a:pt x="2411" y="1674"/>
                    </a:lnTo>
                    <a:lnTo>
                      <a:pt x="2398" y="1661"/>
                    </a:lnTo>
                    <a:lnTo>
                      <a:pt x="2386" y="1650"/>
                    </a:lnTo>
                    <a:lnTo>
                      <a:pt x="2377" y="1643"/>
                    </a:lnTo>
                    <a:lnTo>
                      <a:pt x="2368" y="1636"/>
                    </a:lnTo>
                    <a:lnTo>
                      <a:pt x="2362" y="1632"/>
                    </a:lnTo>
                    <a:lnTo>
                      <a:pt x="2357" y="1628"/>
                    </a:lnTo>
                    <a:lnTo>
                      <a:pt x="2353" y="1626"/>
                    </a:lnTo>
                    <a:lnTo>
                      <a:pt x="2349" y="1626"/>
                    </a:lnTo>
                    <a:lnTo>
                      <a:pt x="2347" y="1627"/>
                    </a:lnTo>
                    <a:lnTo>
                      <a:pt x="2344" y="1628"/>
                    </a:lnTo>
                    <a:lnTo>
                      <a:pt x="2341" y="1631"/>
                    </a:lnTo>
                    <a:lnTo>
                      <a:pt x="2339" y="1633"/>
                    </a:lnTo>
                    <a:lnTo>
                      <a:pt x="2337" y="1635"/>
                    </a:lnTo>
                    <a:lnTo>
                      <a:pt x="2335" y="1637"/>
                    </a:lnTo>
                    <a:lnTo>
                      <a:pt x="2333" y="1640"/>
                    </a:lnTo>
                    <a:lnTo>
                      <a:pt x="2332" y="1644"/>
                    </a:lnTo>
                    <a:lnTo>
                      <a:pt x="2332" y="1647"/>
                    </a:lnTo>
                    <a:lnTo>
                      <a:pt x="2333" y="1651"/>
                    </a:lnTo>
                    <a:lnTo>
                      <a:pt x="2336" y="1658"/>
                    </a:lnTo>
                    <a:lnTo>
                      <a:pt x="2340" y="1664"/>
                    </a:lnTo>
                    <a:lnTo>
                      <a:pt x="2345" y="1673"/>
                    </a:lnTo>
                    <a:lnTo>
                      <a:pt x="2353" y="1684"/>
                    </a:lnTo>
                    <a:lnTo>
                      <a:pt x="2362" y="1696"/>
                    </a:lnTo>
                    <a:lnTo>
                      <a:pt x="2374" y="1710"/>
                    </a:lnTo>
                    <a:lnTo>
                      <a:pt x="2389" y="1728"/>
                    </a:lnTo>
                    <a:lnTo>
                      <a:pt x="2405" y="1746"/>
                    </a:lnTo>
                    <a:lnTo>
                      <a:pt x="2426" y="1769"/>
                    </a:lnTo>
                    <a:lnTo>
                      <a:pt x="2449" y="1794"/>
                    </a:lnTo>
                    <a:lnTo>
                      <a:pt x="2475" y="1823"/>
                    </a:lnTo>
                    <a:lnTo>
                      <a:pt x="2506" y="1854"/>
                    </a:lnTo>
                    <a:lnTo>
                      <a:pt x="2540" y="1890"/>
                    </a:lnTo>
                    <a:lnTo>
                      <a:pt x="2578" y="1930"/>
                    </a:lnTo>
                    <a:lnTo>
                      <a:pt x="2580" y="1933"/>
                    </a:lnTo>
                    <a:lnTo>
                      <a:pt x="2582" y="1936"/>
                    </a:lnTo>
                    <a:lnTo>
                      <a:pt x="2583" y="1940"/>
                    </a:lnTo>
                    <a:lnTo>
                      <a:pt x="2600" y="1966"/>
                    </a:lnTo>
                    <a:lnTo>
                      <a:pt x="2611" y="1993"/>
                    </a:lnTo>
                    <a:lnTo>
                      <a:pt x="2617" y="2021"/>
                    </a:lnTo>
                    <a:lnTo>
                      <a:pt x="2618" y="2051"/>
                    </a:lnTo>
                    <a:lnTo>
                      <a:pt x="2614" y="2080"/>
                    </a:lnTo>
                    <a:lnTo>
                      <a:pt x="2605" y="2108"/>
                    </a:lnTo>
                    <a:lnTo>
                      <a:pt x="2592" y="2135"/>
                    </a:lnTo>
                    <a:lnTo>
                      <a:pt x="2572" y="2159"/>
                    </a:lnTo>
                    <a:lnTo>
                      <a:pt x="2552" y="2176"/>
                    </a:lnTo>
                    <a:lnTo>
                      <a:pt x="2529" y="2190"/>
                    </a:lnTo>
                    <a:lnTo>
                      <a:pt x="2504" y="2200"/>
                    </a:lnTo>
                    <a:lnTo>
                      <a:pt x="2479" y="2204"/>
                    </a:lnTo>
                    <a:lnTo>
                      <a:pt x="2452" y="2206"/>
                    </a:lnTo>
                    <a:lnTo>
                      <a:pt x="2426" y="2201"/>
                    </a:lnTo>
                    <a:lnTo>
                      <a:pt x="2401" y="2192"/>
                    </a:lnTo>
                    <a:lnTo>
                      <a:pt x="2377" y="2180"/>
                    </a:lnTo>
                    <a:lnTo>
                      <a:pt x="2356" y="2163"/>
                    </a:lnTo>
                    <a:lnTo>
                      <a:pt x="2355" y="2163"/>
                    </a:lnTo>
                    <a:lnTo>
                      <a:pt x="2354" y="2163"/>
                    </a:lnTo>
                    <a:lnTo>
                      <a:pt x="2308" y="2115"/>
                    </a:lnTo>
                    <a:lnTo>
                      <a:pt x="2266" y="2070"/>
                    </a:lnTo>
                    <a:lnTo>
                      <a:pt x="2227" y="2030"/>
                    </a:lnTo>
                    <a:lnTo>
                      <a:pt x="2192" y="1993"/>
                    </a:lnTo>
                    <a:lnTo>
                      <a:pt x="2160" y="1960"/>
                    </a:lnTo>
                    <a:lnTo>
                      <a:pt x="2132" y="1932"/>
                    </a:lnTo>
                    <a:lnTo>
                      <a:pt x="2108" y="1908"/>
                    </a:lnTo>
                    <a:lnTo>
                      <a:pt x="2086" y="1887"/>
                    </a:lnTo>
                    <a:lnTo>
                      <a:pt x="2068" y="1872"/>
                    </a:lnTo>
                    <a:lnTo>
                      <a:pt x="2053" y="1860"/>
                    </a:lnTo>
                    <a:lnTo>
                      <a:pt x="2042" y="1853"/>
                    </a:lnTo>
                    <a:lnTo>
                      <a:pt x="2033" y="1850"/>
                    </a:lnTo>
                    <a:lnTo>
                      <a:pt x="2028" y="1852"/>
                    </a:lnTo>
                    <a:lnTo>
                      <a:pt x="2025" y="1855"/>
                    </a:lnTo>
                    <a:lnTo>
                      <a:pt x="2024" y="1860"/>
                    </a:lnTo>
                    <a:lnTo>
                      <a:pt x="2024" y="1865"/>
                    </a:lnTo>
                    <a:lnTo>
                      <a:pt x="2026" y="1872"/>
                    </a:lnTo>
                    <a:lnTo>
                      <a:pt x="2029" y="1880"/>
                    </a:lnTo>
                    <a:lnTo>
                      <a:pt x="2035" y="1889"/>
                    </a:lnTo>
                    <a:lnTo>
                      <a:pt x="2042" y="1901"/>
                    </a:lnTo>
                    <a:lnTo>
                      <a:pt x="2052" y="1915"/>
                    </a:lnTo>
                    <a:lnTo>
                      <a:pt x="2065" y="1932"/>
                    </a:lnTo>
                    <a:lnTo>
                      <a:pt x="2080" y="1950"/>
                    </a:lnTo>
                    <a:lnTo>
                      <a:pt x="2099" y="1972"/>
                    </a:lnTo>
                    <a:lnTo>
                      <a:pt x="2121" y="1996"/>
                    </a:lnTo>
                    <a:lnTo>
                      <a:pt x="2147" y="2024"/>
                    </a:lnTo>
                    <a:lnTo>
                      <a:pt x="2176" y="2056"/>
                    </a:lnTo>
                    <a:lnTo>
                      <a:pt x="2209" y="2091"/>
                    </a:lnTo>
                    <a:lnTo>
                      <a:pt x="2246" y="2129"/>
                    </a:lnTo>
                    <a:lnTo>
                      <a:pt x="2252" y="2136"/>
                    </a:lnTo>
                    <a:lnTo>
                      <a:pt x="2256" y="2141"/>
                    </a:lnTo>
                    <a:lnTo>
                      <a:pt x="2261" y="2146"/>
                    </a:lnTo>
                    <a:lnTo>
                      <a:pt x="2267" y="2150"/>
                    </a:lnTo>
                    <a:lnTo>
                      <a:pt x="2284" y="2173"/>
                    </a:lnTo>
                    <a:lnTo>
                      <a:pt x="2299" y="2197"/>
                    </a:lnTo>
                    <a:lnTo>
                      <a:pt x="2307" y="2224"/>
                    </a:lnTo>
                    <a:lnTo>
                      <a:pt x="2312" y="2251"/>
                    </a:lnTo>
                    <a:lnTo>
                      <a:pt x="2312" y="2280"/>
                    </a:lnTo>
                    <a:lnTo>
                      <a:pt x="2307" y="2307"/>
                    </a:lnTo>
                    <a:lnTo>
                      <a:pt x="2299" y="2333"/>
                    </a:lnTo>
                    <a:lnTo>
                      <a:pt x="2284" y="2358"/>
                    </a:lnTo>
                    <a:lnTo>
                      <a:pt x="2267" y="2381"/>
                    </a:lnTo>
                    <a:lnTo>
                      <a:pt x="2245" y="2400"/>
                    </a:lnTo>
                    <a:lnTo>
                      <a:pt x="2221" y="2414"/>
                    </a:lnTo>
                    <a:lnTo>
                      <a:pt x="2195" y="2424"/>
                    </a:lnTo>
                    <a:lnTo>
                      <a:pt x="2169" y="2428"/>
                    </a:lnTo>
                    <a:lnTo>
                      <a:pt x="2141" y="2428"/>
                    </a:lnTo>
                    <a:lnTo>
                      <a:pt x="2115" y="2424"/>
                    </a:lnTo>
                    <a:lnTo>
                      <a:pt x="2090" y="2414"/>
                    </a:lnTo>
                    <a:lnTo>
                      <a:pt x="2066" y="2400"/>
                    </a:lnTo>
                    <a:lnTo>
                      <a:pt x="2044" y="2381"/>
                    </a:lnTo>
                    <a:lnTo>
                      <a:pt x="2036" y="2371"/>
                    </a:lnTo>
                    <a:lnTo>
                      <a:pt x="2029" y="2362"/>
                    </a:lnTo>
                    <a:lnTo>
                      <a:pt x="2027" y="2360"/>
                    </a:lnTo>
                    <a:lnTo>
                      <a:pt x="2025" y="2358"/>
                    </a:lnTo>
                    <a:lnTo>
                      <a:pt x="1985" y="2318"/>
                    </a:lnTo>
                    <a:lnTo>
                      <a:pt x="1951" y="2282"/>
                    </a:lnTo>
                    <a:lnTo>
                      <a:pt x="1920" y="2249"/>
                    </a:lnTo>
                    <a:lnTo>
                      <a:pt x="1893" y="2220"/>
                    </a:lnTo>
                    <a:lnTo>
                      <a:pt x="1868" y="2194"/>
                    </a:lnTo>
                    <a:lnTo>
                      <a:pt x="1847" y="2171"/>
                    </a:lnTo>
                    <a:lnTo>
                      <a:pt x="1827" y="2151"/>
                    </a:lnTo>
                    <a:lnTo>
                      <a:pt x="1812" y="2135"/>
                    </a:lnTo>
                    <a:lnTo>
                      <a:pt x="1798" y="2120"/>
                    </a:lnTo>
                    <a:lnTo>
                      <a:pt x="1786" y="2110"/>
                    </a:lnTo>
                    <a:lnTo>
                      <a:pt x="1776" y="2101"/>
                    </a:lnTo>
                    <a:lnTo>
                      <a:pt x="1768" y="2094"/>
                    </a:lnTo>
                    <a:lnTo>
                      <a:pt x="1761" y="2091"/>
                    </a:lnTo>
                    <a:lnTo>
                      <a:pt x="1755" y="2089"/>
                    </a:lnTo>
                    <a:lnTo>
                      <a:pt x="1751" y="2088"/>
                    </a:lnTo>
                    <a:lnTo>
                      <a:pt x="1747" y="2090"/>
                    </a:lnTo>
                    <a:lnTo>
                      <a:pt x="1742" y="2093"/>
                    </a:lnTo>
                    <a:lnTo>
                      <a:pt x="1739" y="2096"/>
                    </a:lnTo>
                    <a:lnTo>
                      <a:pt x="1737" y="2100"/>
                    </a:lnTo>
                    <a:lnTo>
                      <a:pt x="1736" y="2104"/>
                    </a:lnTo>
                    <a:lnTo>
                      <a:pt x="1736" y="2110"/>
                    </a:lnTo>
                    <a:lnTo>
                      <a:pt x="1737" y="2115"/>
                    </a:lnTo>
                    <a:lnTo>
                      <a:pt x="1740" y="2122"/>
                    </a:lnTo>
                    <a:lnTo>
                      <a:pt x="1744" y="2130"/>
                    </a:lnTo>
                    <a:lnTo>
                      <a:pt x="1752" y="2140"/>
                    </a:lnTo>
                    <a:lnTo>
                      <a:pt x="1761" y="2152"/>
                    </a:lnTo>
                    <a:lnTo>
                      <a:pt x="1773" y="2166"/>
                    </a:lnTo>
                    <a:lnTo>
                      <a:pt x="1787" y="2183"/>
                    </a:lnTo>
                    <a:lnTo>
                      <a:pt x="1804" y="2201"/>
                    </a:lnTo>
                    <a:lnTo>
                      <a:pt x="1824" y="2223"/>
                    </a:lnTo>
                    <a:lnTo>
                      <a:pt x="1848" y="2248"/>
                    </a:lnTo>
                    <a:lnTo>
                      <a:pt x="1874" y="2276"/>
                    </a:lnTo>
                    <a:lnTo>
                      <a:pt x="1905" y="2308"/>
                    </a:lnTo>
                    <a:lnTo>
                      <a:pt x="1940" y="2344"/>
                    </a:lnTo>
                    <a:lnTo>
                      <a:pt x="1940" y="2345"/>
                    </a:lnTo>
                    <a:lnTo>
                      <a:pt x="1943" y="2348"/>
                    </a:lnTo>
                    <a:lnTo>
                      <a:pt x="1946" y="2351"/>
                    </a:lnTo>
                    <a:lnTo>
                      <a:pt x="1964" y="2374"/>
                    </a:lnTo>
                    <a:lnTo>
                      <a:pt x="1978" y="2399"/>
                    </a:lnTo>
                    <a:lnTo>
                      <a:pt x="1987" y="2425"/>
                    </a:lnTo>
                    <a:lnTo>
                      <a:pt x="1991" y="2452"/>
                    </a:lnTo>
                    <a:lnTo>
                      <a:pt x="1991" y="2480"/>
                    </a:lnTo>
                    <a:lnTo>
                      <a:pt x="1987" y="2508"/>
                    </a:lnTo>
                    <a:lnTo>
                      <a:pt x="1978" y="2534"/>
                    </a:lnTo>
                    <a:lnTo>
                      <a:pt x="1964" y="2559"/>
                    </a:lnTo>
                    <a:lnTo>
                      <a:pt x="1946" y="2582"/>
                    </a:lnTo>
                    <a:lnTo>
                      <a:pt x="1924" y="2600"/>
                    </a:lnTo>
                    <a:lnTo>
                      <a:pt x="1900" y="2615"/>
                    </a:lnTo>
                    <a:lnTo>
                      <a:pt x="1874" y="2624"/>
                    </a:lnTo>
                    <a:lnTo>
                      <a:pt x="1848" y="2629"/>
                    </a:lnTo>
                    <a:lnTo>
                      <a:pt x="1821" y="2629"/>
                    </a:lnTo>
                    <a:lnTo>
                      <a:pt x="1795" y="2624"/>
                    </a:lnTo>
                    <a:lnTo>
                      <a:pt x="1768" y="2615"/>
                    </a:lnTo>
                    <a:lnTo>
                      <a:pt x="1744" y="2600"/>
                    </a:lnTo>
                    <a:lnTo>
                      <a:pt x="1724" y="2582"/>
                    </a:lnTo>
                    <a:lnTo>
                      <a:pt x="1713" y="2570"/>
                    </a:lnTo>
                    <a:lnTo>
                      <a:pt x="1701" y="2558"/>
                    </a:lnTo>
                    <a:lnTo>
                      <a:pt x="1689" y="2545"/>
                    </a:lnTo>
                    <a:lnTo>
                      <a:pt x="1677" y="2532"/>
                    </a:lnTo>
                    <a:lnTo>
                      <a:pt x="1666" y="2519"/>
                    </a:lnTo>
                    <a:lnTo>
                      <a:pt x="1656" y="2508"/>
                    </a:lnTo>
                    <a:lnTo>
                      <a:pt x="1648" y="2499"/>
                    </a:lnTo>
                    <a:lnTo>
                      <a:pt x="1643" y="2492"/>
                    </a:lnTo>
                    <a:lnTo>
                      <a:pt x="1641" y="2489"/>
                    </a:lnTo>
                    <a:lnTo>
                      <a:pt x="1640" y="2489"/>
                    </a:lnTo>
                    <a:lnTo>
                      <a:pt x="1640" y="2489"/>
                    </a:lnTo>
                    <a:lnTo>
                      <a:pt x="1644" y="2446"/>
                    </a:lnTo>
                    <a:lnTo>
                      <a:pt x="1644" y="2402"/>
                    </a:lnTo>
                    <a:lnTo>
                      <a:pt x="1640" y="2358"/>
                    </a:lnTo>
                    <a:lnTo>
                      <a:pt x="1631" y="2316"/>
                    </a:lnTo>
                    <a:lnTo>
                      <a:pt x="1617" y="2275"/>
                    </a:lnTo>
                    <a:lnTo>
                      <a:pt x="1597" y="2236"/>
                    </a:lnTo>
                    <a:lnTo>
                      <a:pt x="1574" y="2199"/>
                    </a:lnTo>
                    <a:lnTo>
                      <a:pt x="1546" y="2164"/>
                    </a:lnTo>
                    <a:lnTo>
                      <a:pt x="1519" y="2139"/>
                    </a:lnTo>
                    <a:lnTo>
                      <a:pt x="1490" y="2116"/>
                    </a:lnTo>
                    <a:lnTo>
                      <a:pt x="1459" y="2098"/>
                    </a:lnTo>
                    <a:lnTo>
                      <a:pt x="1426" y="2081"/>
                    </a:lnTo>
                    <a:lnTo>
                      <a:pt x="1392" y="2069"/>
                    </a:lnTo>
                    <a:lnTo>
                      <a:pt x="1381" y="2031"/>
                    </a:lnTo>
                    <a:lnTo>
                      <a:pt x="1367" y="1994"/>
                    </a:lnTo>
                    <a:lnTo>
                      <a:pt x="1348" y="1959"/>
                    </a:lnTo>
                    <a:lnTo>
                      <a:pt x="1327" y="1926"/>
                    </a:lnTo>
                    <a:lnTo>
                      <a:pt x="1301" y="1896"/>
                    </a:lnTo>
                    <a:lnTo>
                      <a:pt x="1269" y="1866"/>
                    </a:lnTo>
                    <a:lnTo>
                      <a:pt x="1234" y="1840"/>
                    </a:lnTo>
                    <a:lnTo>
                      <a:pt x="1196" y="1819"/>
                    </a:lnTo>
                    <a:lnTo>
                      <a:pt x="1154" y="1803"/>
                    </a:lnTo>
                    <a:lnTo>
                      <a:pt x="1140" y="1760"/>
                    </a:lnTo>
                    <a:lnTo>
                      <a:pt x="1121" y="1719"/>
                    </a:lnTo>
                    <a:lnTo>
                      <a:pt x="1097" y="1681"/>
                    </a:lnTo>
                    <a:lnTo>
                      <a:pt x="1069" y="1646"/>
                    </a:lnTo>
                    <a:lnTo>
                      <a:pt x="1036" y="1615"/>
                    </a:lnTo>
                    <a:lnTo>
                      <a:pt x="1001" y="1590"/>
                    </a:lnTo>
                    <a:lnTo>
                      <a:pt x="962" y="1568"/>
                    </a:lnTo>
                    <a:lnTo>
                      <a:pt x="922" y="1553"/>
                    </a:lnTo>
                    <a:lnTo>
                      <a:pt x="908" y="1510"/>
                    </a:lnTo>
                    <a:lnTo>
                      <a:pt x="889" y="1469"/>
                    </a:lnTo>
                    <a:lnTo>
                      <a:pt x="865" y="1431"/>
                    </a:lnTo>
                    <a:lnTo>
                      <a:pt x="837" y="1395"/>
                    </a:lnTo>
                    <a:lnTo>
                      <a:pt x="805" y="1367"/>
                    </a:lnTo>
                    <a:lnTo>
                      <a:pt x="770" y="1342"/>
                    </a:lnTo>
                    <a:lnTo>
                      <a:pt x="734" y="1321"/>
                    </a:lnTo>
                    <a:lnTo>
                      <a:pt x="695" y="1306"/>
                    </a:lnTo>
                    <a:lnTo>
                      <a:pt x="655" y="1295"/>
                    </a:lnTo>
                    <a:lnTo>
                      <a:pt x="613" y="1288"/>
                    </a:lnTo>
                    <a:lnTo>
                      <a:pt x="571" y="1286"/>
                    </a:lnTo>
                    <a:lnTo>
                      <a:pt x="528" y="1288"/>
                    </a:lnTo>
                    <a:lnTo>
                      <a:pt x="485" y="1296"/>
                    </a:lnTo>
                    <a:lnTo>
                      <a:pt x="444" y="1308"/>
                    </a:lnTo>
                    <a:lnTo>
                      <a:pt x="404" y="1323"/>
                    </a:lnTo>
                    <a:lnTo>
                      <a:pt x="364" y="1345"/>
                    </a:lnTo>
                    <a:lnTo>
                      <a:pt x="328" y="1370"/>
                    </a:lnTo>
                    <a:lnTo>
                      <a:pt x="295" y="1399"/>
                    </a:lnTo>
                    <a:lnTo>
                      <a:pt x="267" y="1429"/>
                    </a:lnTo>
                    <a:lnTo>
                      <a:pt x="244" y="1460"/>
                    </a:lnTo>
                    <a:lnTo>
                      <a:pt x="225" y="1493"/>
                    </a:lnTo>
                    <a:lnTo>
                      <a:pt x="207" y="1528"/>
                    </a:lnTo>
                    <a:lnTo>
                      <a:pt x="193" y="1564"/>
                    </a:lnTo>
                    <a:lnTo>
                      <a:pt x="166" y="1553"/>
                    </a:lnTo>
                    <a:lnTo>
                      <a:pt x="139" y="1542"/>
                    </a:lnTo>
                    <a:lnTo>
                      <a:pt x="111" y="1532"/>
                    </a:lnTo>
                    <a:lnTo>
                      <a:pt x="86" y="1523"/>
                    </a:lnTo>
                    <a:lnTo>
                      <a:pt x="62" y="1515"/>
                    </a:lnTo>
                    <a:lnTo>
                      <a:pt x="41" y="1507"/>
                    </a:lnTo>
                    <a:lnTo>
                      <a:pt x="24" y="1502"/>
                    </a:lnTo>
                    <a:lnTo>
                      <a:pt x="11" y="1498"/>
                    </a:lnTo>
                    <a:lnTo>
                      <a:pt x="3" y="1495"/>
                    </a:lnTo>
                    <a:lnTo>
                      <a:pt x="0" y="1494"/>
                    </a:lnTo>
                    <a:lnTo>
                      <a:pt x="0" y="207"/>
                    </a:lnTo>
                    <a:lnTo>
                      <a:pt x="357" y="336"/>
                    </a:lnTo>
                    <a:lnTo>
                      <a:pt x="399" y="351"/>
                    </a:lnTo>
                    <a:lnTo>
                      <a:pt x="439" y="361"/>
                    </a:lnTo>
                    <a:lnTo>
                      <a:pt x="476" y="366"/>
                    </a:lnTo>
                    <a:lnTo>
                      <a:pt x="511" y="368"/>
                    </a:lnTo>
                    <a:lnTo>
                      <a:pt x="542" y="367"/>
                    </a:lnTo>
                    <a:lnTo>
                      <a:pt x="571" y="363"/>
                    </a:lnTo>
                    <a:lnTo>
                      <a:pt x="597" y="358"/>
                    </a:lnTo>
                    <a:lnTo>
                      <a:pt x="619" y="351"/>
                    </a:lnTo>
                    <a:lnTo>
                      <a:pt x="638" y="344"/>
                    </a:lnTo>
                    <a:lnTo>
                      <a:pt x="652" y="338"/>
                    </a:lnTo>
                    <a:lnTo>
                      <a:pt x="663" y="332"/>
                    </a:lnTo>
                    <a:lnTo>
                      <a:pt x="670" y="328"/>
                    </a:lnTo>
                    <a:lnTo>
                      <a:pt x="672" y="327"/>
                    </a:lnTo>
                    <a:lnTo>
                      <a:pt x="675" y="326"/>
                    </a:lnTo>
                    <a:lnTo>
                      <a:pt x="682" y="322"/>
                    </a:lnTo>
                    <a:lnTo>
                      <a:pt x="693" y="314"/>
                    </a:lnTo>
                    <a:lnTo>
                      <a:pt x="707" y="304"/>
                    </a:lnTo>
                    <a:lnTo>
                      <a:pt x="725" y="292"/>
                    </a:lnTo>
                    <a:lnTo>
                      <a:pt x="747" y="279"/>
                    </a:lnTo>
                    <a:lnTo>
                      <a:pt x="772" y="263"/>
                    </a:lnTo>
                    <a:lnTo>
                      <a:pt x="800" y="246"/>
                    </a:lnTo>
                    <a:lnTo>
                      <a:pt x="829" y="229"/>
                    </a:lnTo>
                    <a:lnTo>
                      <a:pt x="861" y="210"/>
                    </a:lnTo>
                    <a:lnTo>
                      <a:pt x="895" y="191"/>
                    </a:lnTo>
                    <a:lnTo>
                      <a:pt x="929" y="171"/>
                    </a:lnTo>
                    <a:lnTo>
                      <a:pt x="965" y="151"/>
                    </a:lnTo>
                    <a:lnTo>
                      <a:pt x="1001" y="133"/>
                    </a:lnTo>
                    <a:lnTo>
                      <a:pt x="1040" y="114"/>
                    </a:lnTo>
                    <a:lnTo>
                      <a:pt x="1077" y="97"/>
                    </a:lnTo>
                    <a:lnTo>
                      <a:pt x="1115" y="79"/>
                    </a:lnTo>
                    <a:lnTo>
                      <a:pt x="1152" y="64"/>
                    </a:lnTo>
                    <a:lnTo>
                      <a:pt x="1188" y="50"/>
                    </a:lnTo>
                    <a:lnTo>
                      <a:pt x="1224" y="39"/>
                    </a:lnTo>
                    <a:lnTo>
                      <a:pt x="1258" y="29"/>
                    </a:lnTo>
                    <a:lnTo>
                      <a:pt x="1291" y="22"/>
                    </a:lnTo>
                    <a:lnTo>
                      <a:pt x="1321" y="17"/>
                    </a:lnTo>
                    <a:lnTo>
                      <a:pt x="1351" y="15"/>
                    </a:lnTo>
                    <a:close/>
                    <a:moveTo>
                      <a:pt x="2283" y="0"/>
                    </a:moveTo>
                    <a:lnTo>
                      <a:pt x="2308" y="0"/>
                    </a:lnTo>
                    <a:lnTo>
                      <a:pt x="2333" y="3"/>
                    </a:lnTo>
                    <a:lnTo>
                      <a:pt x="2360" y="11"/>
                    </a:lnTo>
                    <a:lnTo>
                      <a:pt x="2386" y="22"/>
                    </a:lnTo>
                    <a:lnTo>
                      <a:pt x="2415" y="37"/>
                    </a:lnTo>
                    <a:lnTo>
                      <a:pt x="2446" y="56"/>
                    </a:lnTo>
                    <a:lnTo>
                      <a:pt x="2477" y="80"/>
                    </a:lnTo>
                    <a:lnTo>
                      <a:pt x="2512" y="110"/>
                    </a:lnTo>
                    <a:lnTo>
                      <a:pt x="2551" y="144"/>
                    </a:lnTo>
                    <a:lnTo>
                      <a:pt x="2589" y="176"/>
                    </a:lnTo>
                    <a:lnTo>
                      <a:pt x="2625" y="208"/>
                    </a:lnTo>
                    <a:lnTo>
                      <a:pt x="2660" y="239"/>
                    </a:lnTo>
                    <a:lnTo>
                      <a:pt x="2692" y="268"/>
                    </a:lnTo>
                    <a:lnTo>
                      <a:pt x="2724" y="295"/>
                    </a:lnTo>
                    <a:lnTo>
                      <a:pt x="2753" y="322"/>
                    </a:lnTo>
                    <a:lnTo>
                      <a:pt x="2780" y="346"/>
                    </a:lnTo>
                    <a:lnTo>
                      <a:pt x="2804" y="366"/>
                    </a:lnTo>
                    <a:lnTo>
                      <a:pt x="2825" y="385"/>
                    </a:lnTo>
                    <a:lnTo>
                      <a:pt x="2843" y="401"/>
                    </a:lnTo>
                    <a:lnTo>
                      <a:pt x="2857" y="414"/>
                    </a:lnTo>
                    <a:lnTo>
                      <a:pt x="2868" y="423"/>
                    </a:lnTo>
                    <a:lnTo>
                      <a:pt x="2875" y="430"/>
                    </a:lnTo>
                    <a:lnTo>
                      <a:pt x="2877" y="432"/>
                    </a:lnTo>
                    <a:lnTo>
                      <a:pt x="2879" y="433"/>
                    </a:lnTo>
                    <a:lnTo>
                      <a:pt x="2885" y="435"/>
                    </a:lnTo>
                    <a:lnTo>
                      <a:pt x="2895" y="439"/>
                    </a:lnTo>
                    <a:lnTo>
                      <a:pt x="2909" y="444"/>
                    </a:lnTo>
                    <a:lnTo>
                      <a:pt x="2925" y="449"/>
                    </a:lnTo>
                    <a:lnTo>
                      <a:pt x="2942" y="455"/>
                    </a:lnTo>
                    <a:lnTo>
                      <a:pt x="2962" y="458"/>
                    </a:lnTo>
                    <a:lnTo>
                      <a:pt x="2981" y="461"/>
                    </a:lnTo>
                    <a:lnTo>
                      <a:pt x="3002" y="461"/>
                    </a:lnTo>
                    <a:lnTo>
                      <a:pt x="3022" y="460"/>
                    </a:lnTo>
                    <a:lnTo>
                      <a:pt x="3044" y="457"/>
                    </a:lnTo>
                    <a:lnTo>
                      <a:pt x="3070" y="451"/>
                    </a:lnTo>
                    <a:lnTo>
                      <a:pt x="3099" y="446"/>
                    </a:lnTo>
                    <a:lnTo>
                      <a:pt x="3132" y="439"/>
                    </a:lnTo>
                    <a:lnTo>
                      <a:pt x="3167" y="432"/>
                    </a:lnTo>
                    <a:lnTo>
                      <a:pt x="3203" y="424"/>
                    </a:lnTo>
                    <a:lnTo>
                      <a:pt x="3240" y="415"/>
                    </a:lnTo>
                    <a:lnTo>
                      <a:pt x="3278" y="407"/>
                    </a:lnTo>
                    <a:lnTo>
                      <a:pt x="3316" y="398"/>
                    </a:lnTo>
                    <a:lnTo>
                      <a:pt x="3353" y="389"/>
                    </a:lnTo>
                    <a:lnTo>
                      <a:pt x="3391" y="380"/>
                    </a:lnTo>
                    <a:lnTo>
                      <a:pt x="3425" y="372"/>
                    </a:lnTo>
                    <a:lnTo>
                      <a:pt x="3458" y="363"/>
                    </a:lnTo>
                    <a:lnTo>
                      <a:pt x="3488" y="356"/>
                    </a:lnTo>
                    <a:lnTo>
                      <a:pt x="3515" y="350"/>
                    </a:lnTo>
                    <a:lnTo>
                      <a:pt x="3539" y="343"/>
                    </a:lnTo>
                    <a:lnTo>
                      <a:pt x="3557" y="339"/>
                    </a:lnTo>
                    <a:lnTo>
                      <a:pt x="3572" y="336"/>
                    </a:lnTo>
                    <a:lnTo>
                      <a:pt x="3581" y="332"/>
                    </a:lnTo>
                    <a:lnTo>
                      <a:pt x="3584" y="332"/>
                    </a:lnTo>
                    <a:lnTo>
                      <a:pt x="3584" y="1458"/>
                    </a:lnTo>
                    <a:lnTo>
                      <a:pt x="3580" y="1458"/>
                    </a:lnTo>
                    <a:lnTo>
                      <a:pt x="3571" y="1460"/>
                    </a:lnTo>
                    <a:lnTo>
                      <a:pt x="3556" y="1464"/>
                    </a:lnTo>
                    <a:lnTo>
                      <a:pt x="3537" y="1467"/>
                    </a:lnTo>
                    <a:lnTo>
                      <a:pt x="3514" y="1472"/>
                    </a:lnTo>
                    <a:lnTo>
                      <a:pt x="3489" y="1477"/>
                    </a:lnTo>
                    <a:lnTo>
                      <a:pt x="3461" y="1482"/>
                    </a:lnTo>
                    <a:lnTo>
                      <a:pt x="3434" y="1488"/>
                    </a:lnTo>
                    <a:lnTo>
                      <a:pt x="3407" y="1493"/>
                    </a:lnTo>
                    <a:lnTo>
                      <a:pt x="3381" y="1499"/>
                    </a:lnTo>
                    <a:lnTo>
                      <a:pt x="3356" y="1503"/>
                    </a:lnTo>
                    <a:lnTo>
                      <a:pt x="3335" y="1506"/>
                    </a:lnTo>
                    <a:lnTo>
                      <a:pt x="3317" y="1510"/>
                    </a:lnTo>
                    <a:lnTo>
                      <a:pt x="3304" y="1512"/>
                    </a:lnTo>
                    <a:lnTo>
                      <a:pt x="3290" y="1514"/>
                    </a:lnTo>
                    <a:lnTo>
                      <a:pt x="3273" y="1517"/>
                    </a:lnTo>
                    <a:lnTo>
                      <a:pt x="3251" y="1522"/>
                    </a:lnTo>
                    <a:lnTo>
                      <a:pt x="3228" y="1525"/>
                    </a:lnTo>
                    <a:lnTo>
                      <a:pt x="3202" y="1528"/>
                    </a:lnTo>
                    <a:lnTo>
                      <a:pt x="3173" y="1528"/>
                    </a:lnTo>
                    <a:lnTo>
                      <a:pt x="3145" y="1527"/>
                    </a:lnTo>
                    <a:lnTo>
                      <a:pt x="3115" y="1523"/>
                    </a:lnTo>
                    <a:lnTo>
                      <a:pt x="3085" y="1514"/>
                    </a:lnTo>
                    <a:lnTo>
                      <a:pt x="3055" y="1502"/>
                    </a:lnTo>
                    <a:lnTo>
                      <a:pt x="3026" y="1483"/>
                    </a:lnTo>
                    <a:lnTo>
                      <a:pt x="2998" y="1459"/>
                    </a:lnTo>
                    <a:lnTo>
                      <a:pt x="2979" y="1441"/>
                    </a:lnTo>
                    <a:lnTo>
                      <a:pt x="2957" y="1419"/>
                    </a:lnTo>
                    <a:lnTo>
                      <a:pt x="2933" y="1395"/>
                    </a:lnTo>
                    <a:lnTo>
                      <a:pt x="2907" y="1368"/>
                    </a:lnTo>
                    <a:lnTo>
                      <a:pt x="2878" y="1339"/>
                    </a:lnTo>
                    <a:lnTo>
                      <a:pt x="2848" y="1308"/>
                    </a:lnTo>
                    <a:lnTo>
                      <a:pt x="2816" y="1276"/>
                    </a:lnTo>
                    <a:lnTo>
                      <a:pt x="2783" y="1242"/>
                    </a:lnTo>
                    <a:lnTo>
                      <a:pt x="2749" y="1207"/>
                    </a:lnTo>
                    <a:lnTo>
                      <a:pt x="2714" y="1171"/>
                    </a:lnTo>
                    <a:lnTo>
                      <a:pt x="2678" y="1135"/>
                    </a:lnTo>
                    <a:lnTo>
                      <a:pt x="2642" y="1098"/>
                    </a:lnTo>
                    <a:lnTo>
                      <a:pt x="2607" y="1061"/>
                    </a:lnTo>
                    <a:lnTo>
                      <a:pt x="2571" y="1025"/>
                    </a:lnTo>
                    <a:lnTo>
                      <a:pt x="2536" y="989"/>
                    </a:lnTo>
                    <a:lnTo>
                      <a:pt x="2501" y="953"/>
                    </a:lnTo>
                    <a:lnTo>
                      <a:pt x="2469" y="919"/>
                    </a:lnTo>
                    <a:lnTo>
                      <a:pt x="2436" y="887"/>
                    </a:lnTo>
                    <a:lnTo>
                      <a:pt x="2405" y="855"/>
                    </a:lnTo>
                    <a:lnTo>
                      <a:pt x="2376" y="824"/>
                    </a:lnTo>
                    <a:lnTo>
                      <a:pt x="2350" y="797"/>
                    </a:lnTo>
                    <a:lnTo>
                      <a:pt x="2325" y="772"/>
                    </a:lnTo>
                    <a:lnTo>
                      <a:pt x="2303" y="749"/>
                    </a:lnTo>
                    <a:lnTo>
                      <a:pt x="2283" y="728"/>
                    </a:lnTo>
                    <a:lnTo>
                      <a:pt x="2266" y="711"/>
                    </a:lnTo>
                    <a:lnTo>
                      <a:pt x="2253" y="698"/>
                    </a:lnTo>
                    <a:lnTo>
                      <a:pt x="2243" y="688"/>
                    </a:lnTo>
                    <a:lnTo>
                      <a:pt x="2237" y="682"/>
                    </a:lnTo>
                    <a:lnTo>
                      <a:pt x="2235" y="679"/>
                    </a:lnTo>
                    <a:lnTo>
                      <a:pt x="2233" y="677"/>
                    </a:lnTo>
                    <a:lnTo>
                      <a:pt x="2229" y="674"/>
                    </a:lnTo>
                    <a:lnTo>
                      <a:pt x="2221" y="667"/>
                    </a:lnTo>
                    <a:lnTo>
                      <a:pt x="2211" y="661"/>
                    </a:lnTo>
                    <a:lnTo>
                      <a:pt x="2197" y="653"/>
                    </a:lnTo>
                    <a:lnTo>
                      <a:pt x="2182" y="646"/>
                    </a:lnTo>
                    <a:lnTo>
                      <a:pt x="2163" y="638"/>
                    </a:lnTo>
                    <a:lnTo>
                      <a:pt x="2143" y="632"/>
                    </a:lnTo>
                    <a:lnTo>
                      <a:pt x="2119" y="629"/>
                    </a:lnTo>
                    <a:lnTo>
                      <a:pt x="2092" y="628"/>
                    </a:lnTo>
                    <a:lnTo>
                      <a:pt x="2065" y="631"/>
                    </a:lnTo>
                    <a:lnTo>
                      <a:pt x="2035" y="638"/>
                    </a:lnTo>
                    <a:lnTo>
                      <a:pt x="2002" y="649"/>
                    </a:lnTo>
                    <a:lnTo>
                      <a:pt x="1968" y="665"/>
                    </a:lnTo>
                    <a:lnTo>
                      <a:pt x="1929" y="687"/>
                    </a:lnTo>
                    <a:lnTo>
                      <a:pt x="1887" y="709"/>
                    </a:lnTo>
                    <a:lnTo>
                      <a:pt x="1845" y="733"/>
                    </a:lnTo>
                    <a:lnTo>
                      <a:pt x="1800" y="756"/>
                    </a:lnTo>
                    <a:lnTo>
                      <a:pt x="1756" y="780"/>
                    </a:lnTo>
                    <a:lnTo>
                      <a:pt x="1713" y="804"/>
                    </a:lnTo>
                    <a:lnTo>
                      <a:pt x="1670" y="827"/>
                    </a:lnTo>
                    <a:lnTo>
                      <a:pt x="1630" y="848"/>
                    </a:lnTo>
                    <a:lnTo>
                      <a:pt x="1592" y="868"/>
                    </a:lnTo>
                    <a:lnTo>
                      <a:pt x="1557" y="887"/>
                    </a:lnTo>
                    <a:lnTo>
                      <a:pt x="1526" y="902"/>
                    </a:lnTo>
                    <a:lnTo>
                      <a:pt x="1500" y="916"/>
                    </a:lnTo>
                    <a:lnTo>
                      <a:pt x="1473" y="932"/>
                    </a:lnTo>
                    <a:lnTo>
                      <a:pt x="1444" y="944"/>
                    </a:lnTo>
                    <a:lnTo>
                      <a:pt x="1414" y="952"/>
                    </a:lnTo>
                    <a:lnTo>
                      <a:pt x="1381" y="954"/>
                    </a:lnTo>
                    <a:lnTo>
                      <a:pt x="1344" y="951"/>
                    </a:lnTo>
                    <a:lnTo>
                      <a:pt x="1309" y="941"/>
                    </a:lnTo>
                    <a:lnTo>
                      <a:pt x="1277" y="925"/>
                    </a:lnTo>
                    <a:lnTo>
                      <a:pt x="1249" y="904"/>
                    </a:lnTo>
                    <a:lnTo>
                      <a:pt x="1224" y="878"/>
                    </a:lnTo>
                    <a:lnTo>
                      <a:pt x="1203" y="848"/>
                    </a:lnTo>
                    <a:lnTo>
                      <a:pt x="1188" y="816"/>
                    </a:lnTo>
                    <a:lnTo>
                      <a:pt x="1179" y="779"/>
                    </a:lnTo>
                    <a:lnTo>
                      <a:pt x="1176" y="740"/>
                    </a:lnTo>
                    <a:lnTo>
                      <a:pt x="1178" y="707"/>
                    </a:lnTo>
                    <a:lnTo>
                      <a:pt x="1186" y="674"/>
                    </a:lnTo>
                    <a:lnTo>
                      <a:pt x="1198" y="644"/>
                    </a:lnTo>
                    <a:lnTo>
                      <a:pt x="1214" y="617"/>
                    </a:lnTo>
                    <a:lnTo>
                      <a:pt x="1234" y="592"/>
                    </a:lnTo>
                    <a:lnTo>
                      <a:pt x="1257" y="570"/>
                    </a:lnTo>
                    <a:lnTo>
                      <a:pt x="1283" y="553"/>
                    </a:lnTo>
                    <a:lnTo>
                      <a:pt x="1311" y="540"/>
                    </a:lnTo>
                    <a:lnTo>
                      <a:pt x="1352" y="515"/>
                    </a:lnTo>
                    <a:lnTo>
                      <a:pt x="1396" y="487"/>
                    </a:lnTo>
                    <a:lnTo>
                      <a:pt x="1444" y="458"/>
                    </a:lnTo>
                    <a:lnTo>
                      <a:pt x="1496" y="427"/>
                    </a:lnTo>
                    <a:lnTo>
                      <a:pt x="1549" y="396"/>
                    </a:lnTo>
                    <a:lnTo>
                      <a:pt x="1604" y="363"/>
                    </a:lnTo>
                    <a:lnTo>
                      <a:pt x="1660" y="329"/>
                    </a:lnTo>
                    <a:lnTo>
                      <a:pt x="1718" y="295"/>
                    </a:lnTo>
                    <a:lnTo>
                      <a:pt x="1775" y="262"/>
                    </a:lnTo>
                    <a:lnTo>
                      <a:pt x="1832" y="229"/>
                    </a:lnTo>
                    <a:lnTo>
                      <a:pt x="1887" y="197"/>
                    </a:lnTo>
                    <a:lnTo>
                      <a:pt x="1941" y="167"/>
                    </a:lnTo>
                    <a:lnTo>
                      <a:pt x="1992" y="137"/>
                    </a:lnTo>
                    <a:lnTo>
                      <a:pt x="2040" y="109"/>
                    </a:lnTo>
                    <a:lnTo>
                      <a:pt x="2085" y="84"/>
                    </a:lnTo>
                    <a:lnTo>
                      <a:pt x="2125" y="62"/>
                    </a:lnTo>
                    <a:lnTo>
                      <a:pt x="2160" y="41"/>
                    </a:lnTo>
                    <a:lnTo>
                      <a:pt x="2186" y="28"/>
                    </a:lnTo>
                    <a:lnTo>
                      <a:pt x="2211" y="17"/>
                    </a:lnTo>
                    <a:lnTo>
                      <a:pt x="2235" y="8"/>
                    </a:lnTo>
                    <a:lnTo>
                      <a:pt x="2259" y="3"/>
                    </a:lnTo>
                    <a:lnTo>
                      <a:pt x="228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sp>
          <p:nvSpPr>
            <p:cNvPr id="53" name="TextBox 67"/>
            <p:cNvSpPr txBox="1"/>
            <p:nvPr/>
          </p:nvSpPr>
          <p:spPr>
            <a:xfrm>
              <a:off x="813948" y="1949147"/>
              <a:ext cx="2875540" cy="16927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tr-TR" sz="1100" b="1" spc="40" dirty="0">
                  <a:solidFill>
                    <a:srgbClr val="242D38"/>
                  </a:solidFill>
                </a:rPr>
                <a:t>Yıllık enerji tüketimleri </a:t>
              </a:r>
              <a:r>
                <a:rPr lang="tr-TR" sz="1100" b="1" u="sng" spc="40" dirty="0">
                  <a:solidFill>
                    <a:srgbClr val="FF0000"/>
                  </a:solidFill>
                </a:rPr>
                <a:t>500 TEP ve üzeri</a:t>
              </a:r>
              <a:r>
                <a:rPr lang="tr-TR" sz="1100" b="1" spc="40" dirty="0">
                  <a:solidFill>
                    <a:srgbClr val="FF0000"/>
                  </a:solidFill>
                </a:rPr>
                <a:t> imalat sanayi tesisleri</a:t>
              </a:r>
              <a:r>
                <a:rPr lang="tr-TR" sz="1100" b="1" spc="40" dirty="0">
                  <a:solidFill>
                    <a:srgbClr val="242D38"/>
                  </a:solidFill>
                </a:rPr>
                <a:t>;</a:t>
              </a:r>
            </a:p>
            <a:p>
              <a:pPr algn="just"/>
              <a:endParaRPr lang="tr-TR" sz="1100" b="1" spc="40" dirty="0">
                <a:solidFill>
                  <a:srgbClr val="242D38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242D38"/>
                  </a:solidFill>
                </a:rPr>
                <a:t>Bakanlık veri tabanına (EVDES) kayıtlı olma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242D38"/>
                  </a:solidFill>
                </a:rPr>
                <a:t>Enerji yöneticisi atama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tr-TR" sz="1100" spc="40" dirty="0">
                  <a:solidFill>
                    <a:srgbClr val="242D38"/>
                  </a:solidFill>
                </a:rPr>
                <a:t>ISO 50001 Enerji Yönetimi Standardı Belgesine sahip olma</a:t>
              </a:r>
            </a:p>
            <a:p>
              <a:pPr algn="just"/>
              <a:endParaRPr lang="tr-TR" sz="1100" spc="40" dirty="0">
                <a:solidFill>
                  <a:srgbClr val="242D38"/>
                </a:solidFill>
              </a:endParaRPr>
            </a:p>
            <a:p>
              <a:pPr algn="just"/>
              <a:r>
                <a:rPr lang="tr-TR" sz="1100" spc="40" dirty="0">
                  <a:solidFill>
                    <a:srgbClr val="242D38"/>
                  </a:solidFill>
                </a:rPr>
                <a:t>şartlarını sağlamak kaydı ile başvuruda bulunabilirler.</a:t>
              </a:r>
            </a:p>
          </p:txBody>
        </p:sp>
        <p:sp>
          <p:nvSpPr>
            <p:cNvPr id="55" name="TextBox 126"/>
            <p:cNvSpPr txBox="1">
              <a:spLocks noChangeAspect="1"/>
            </p:cNvSpPr>
            <p:nvPr/>
          </p:nvSpPr>
          <p:spPr>
            <a:xfrm>
              <a:off x="1272968" y="5824457"/>
              <a:ext cx="10103264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tr-TR" sz="1400" spc="40" dirty="0">
                  <a:solidFill>
                    <a:srgbClr val="242D38"/>
                  </a:solidFill>
                  <a:latin typeface="+mj-lt"/>
                </a:rPr>
                <a:t>Gönüllü anlaşma kapsamında enerji yoğunluğu hesabında,  işletmelerin </a:t>
              </a:r>
              <a:r>
                <a:rPr lang="tr-TR" sz="1400" b="1" spc="40" dirty="0">
                  <a:solidFill>
                    <a:srgbClr val="FF0000"/>
                  </a:solidFill>
                  <a:latin typeface="+mj-lt"/>
                </a:rPr>
                <a:t>yenilenebilir kaynaklardan, </a:t>
              </a:r>
              <a:r>
                <a:rPr lang="tr-TR" sz="1400" b="1" spc="40" dirty="0" err="1">
                  <a:solidFill>
                    <a:srgbClr val="FF0000"/>
                  </a:solidFill>
                  <a:latin typeface="+mj-lt"/>
                </a:rPr>
                <a:t>kojenerasyon</a:t>
              </a:r>
              <a:r>
                <a:rPr lang="tr-TR" sz="1400" b="1" spc="40" dirty="0">
                  <a:solidFill>
                    <a:srgbClr val="FF0000"/>
                  </a:solidFill>
                  <a:latin typeface="+mj-lt"/>
                </a:rPr>
                <a:t> ve atık tesislerinde </a:t>
              </a:r>
              <a:r>
                <a:rPr lang="tr-TR" sz="1400" spc="40" dirty="0">
                  <a:solidFill>
                    <a:srgbClr val="242D38"/>
                  </a:solidFill>
                  <a:latin typeface="+mj-lt"/>
                </a:rPr>
                <a:t>ürettikleri enerji miktarı, bu tesislerin anlaşma dönemi içinde devreye alınmış olunması kaydı ile bir defaya mahsus olmak üzere işletmenin </a:t>
              </a:r>
              <a:r>
                <a:rPr lang="tr-TR" sz="1400" b="1" spc="40" dirty="0">
                  <a:solidFill>
                    <a:srgbClr val="FF0000"/>
                  </a:solidFill>
                  <a:latin typeface="+mj-lt"/>
                </a:rPr>
                <a:t>yıllık toplam enerji tüketimi miktarından düşülür</a:t>
              </a:r>
              <a:r>
                <a:rPr lang="tr-TR" sz="1400" spc="40" dirty="0">
                  <a:solidFill>
                    <a:srgbClr val="242D38"/>
                  </a:solidFill>
                  <a:latin typeface="+mj-lt"/>
                </a:rPr>
                <a:t>. </a:t>
              </a:r>
              <a:endParaRPr lang="en-IN" sz="1400" spc="40" dirty="0">
                <a:solidFill>
                  <a:srgbClr val="242D38"/>
                </a:solidFill>
                <a:latin typeface="+mj-lt"/>
              </a:endParaRPr>
            </a:p>
          </p:txBody>
        </p:sp>
      </p:grpSp>
      <p:sp>
        <p:nvSpPr>
          <p:cNvPr id="57" name="Yuvarlatılmış Çapraz Köşeli Dikdörtgen 56"/>
          <p:cNvSpPr/>
          <p:nvPr/>
        </p:nvSpPr>
        <p:spPr>
          <a:xfrm>
            <a:off x="218206" y="99292"/>
            <a:ext cx="11741727" cy="848734"/>
          </a:xfrm>
          <a:prstGeom prst="round2DiagRect">
            <a:avLst>
              <a:gd name="adj1" fmla="val 45461"/>
              <a:gd name="adj2" fmla="val 0"/>
            </a:avLst>
          </a:prstGeom>
          <a:blipFill>
            <a:blip r:embed="rId3">
              <a:lum bright="3000"/>
            </a:blip>
            <a:stretch>
              <a:fillRect/>
            </a:stretch>
          </a:blipFill>
          <a:ln>
            <a:solidFill>
              <a:srgbClr val="B20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Unvan 1"/>
          <p:cNvSpPr txBox="1">
            <a:spLocks/>
          </p:cNvSpPr>
          <p:nvPr/>
        </p:nvSpPr>
        <p:spPr>
          <a:xfrm>
            <a:off x="594594" y="221530"/>
            <a:ext cx="10515600" cy="66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5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Gönüllü Anlaşma Destek Programı</a:t>
            </a:r>
          </a:p>
        </p:txBody>
      </p:sp>
      <p:sp>
        <p:nvSpPr>
          <p:cNvPr id="52" name="TextBox 125">
            <a:extLst>
              <a:ext uri="{FF2B5EF4-FFF2-40B4-BE49-F238E27FC236}">
                <a16:creationId xmlns:a16="http://schemas.microsoft.com/office/drawing/2014/main" id="{53B6AF9A-B5E6-4BDD-9F61-211E95A94F06}"/>
              </a:ext>
            </a:extLst>
          </p:cNvPr>
          <p:cNvSpPr txBox="1"/>
          <p:nvPr/>
        </p:nvSpPr>
        <p:spPr>
          <a:xfrm>
            <a:off x="2603406" y="5429558"/>
            <a:ext cx="83724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400" b="1" dirty="0">
                <a:solidFill>
                  <a:prstClr val="white">
                    <a:lumMod val="50000"/>
                  </a:prstClr>
                </a:solidFill>
              </a:rPr>
              <a:t>Başvurular elektronik ortamda </a:t>
            </a:r>
            <a:r>
              <a:rPr lang="tr-TR" sz="14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https://evdes.enerji.gov.tr/</a:t>
            </a:r>
            <a:r>
              <a:rPr lang="tr-TR" sz="1400" b="1" dirty="0">
                <a:solidFill>
                  <a:prstClr val="white">
                    <a:lumMod val="50000"/>
                  </a:prstClr>
                </a:solidFill>
              </a:rPr>
              <a:t> adresinden alınmaktadır.</a:t>
            </a:r>
          </a:p>
        </p:txBody>
      </p:sp>
      <p:grpSp>
        <p:nvGrpSpPr>
          <p:cNvPr id="56" name="Grup 55">
            <a:extLst>
              <a:ext uri="{FF2B5EF4-FFF2-40B4-BE49-F238E27FC236}">
                <a16:creationId xmlns:a16="http://schemas.microsoft.com/office/drawing/2014/main" id="{9DCF2652-CF1A-48BD-A783-1B0F812C4ADC}"/>
              </a:ext>
            </a:extLst>
          </p:cNvPr>
          <p:cNvGrpSpPr/>
          <p:nvPr/>
        </p:nvGrpSpPr>
        <p:grpSpPr>
          <a:xfrm>
            <a:off x="11108484" y="6238875"/>
            <a:ext cx="571641" cy="404182"/>
            <a:chOff x="10946566" y="6072297"/>
            <a:chExt cx="733559" cy="57076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18F0F37-7EA8-4C97-BD42-F8F0C9246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240" y="6072297"/>
              <a:ext cx="570760" cy="570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/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id="{F4E8B558-6D38-4488-AF3B-1ED2D20EFCC5}"/>
                </a:ext>
              </a:extLst>
            </p:cNvPr>
            <p:cNvSpPr txBox="1"/>
            <p:nvPr/>
          </p:nvSpPr>
          <p:spPr>
            <a:xfrm>
              <a:off x="10946566" y="6174167"/>
              <a:ext cx="733559" cy="326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8934E8A8-1004-4322-BFC5-88780F0F0BE2}" type="slidenum">
                <a:rPr lang="id-ID" sz="1400">
                  <a:solidFill>
                    <a:schemeClr val="bg1"/>
                  </a:solidFill>
                  <a:latin typeface="Lato" pitchFamily="34" charset="0"/>
                </a:rPr>
                <a:t>8</a:t>
              </a:fld>
              <a:endParaRPr lang="en-US" sz="14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48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 51">
            <a:extLst>
              <a:ext uri="{FF2B5EF4-FFF2-40B4-BE49-F238E27FC236}">
                <a16:creationId xmlns:a16="http://schemas.microsoft.com/office/drawing/2014/main" id="{81DF7D9F-3F2B-4197-964B-7A4EFCAB8F5E}"/>
              </a:ext>
            </a:extLst>
          </p:cNvPr>
          <p:cNvGrpSpPr/>
          <p:nvPr/>
        </p:nvGrpSpPr>
        <p:grpSpPr>
          <a:xfrm>
            <a:off x="776377" y="1233576"/>
            <a:ext cx="10550106" cy="4261449"/>
            <a:chOff x="0" y="10981"/>
            <a:chExt cx="11627423" cy="3901335"/>
          </a:xfrm>
        </p:grpSpPr>
        <p:grpSp>
          <p:nvGrpSpPr>
            <p:cNvPr id="59" name="Grup 58">
              <a:extLst>
                <a:ext uri="{FF2B5EF4-FFF2-40B4-BE49-F238E27FC236}">
                  <a16:creationId xmlns:a16="http://schemas.microsoft.com/office/drawing/2014/main" id="{79988485-2AA9-4F3A-9C45-8597A88D592F}"/>
                </a:ext>
              </a:extLst>
            </p:cNvPr>
            <p:cNvGrpSpPr/>
            <p:nvPr/>
          </p:nvGrpSpPr>
          <p:grpSpPr>
            <a:xfrm>
              <a:off x="1965203" y="10981"/>
              <a:ext cx="9662220" cy="3867898"/>
              <a:chOff x="1965203" y="11658"/>
              <a:chExt cx="10515552" cy="4106477"/>
            </a:xfrm>
          </p:grpSpPr>
          <p:grpSp>
            <p:nvGrpSpPr>
              <p:cNvPr id="63" name="Grup 62">
                <a:extLst>
                  <a:ext uri="{FF2B5EF4-FFF2-40B4-BE49-F238E27FC236}">
                    <a16:creationId xmlns:a16="http://schemas.microsoft.com/office/drawing/2014/main" id="{DB86872D-CA3D-45AD-B293-206AE8C65D5B}"/>
                  </a:ext>
                </a:extLst>
              </p:cNvPr>
              <p:cNvGrpSpPr/>
              <p:nvPr/>
            </p:nvGrpSpPr>
            <p:grpSpPr>
              <a:xfrm>
                <a:off x="1965203" y="11658"/>
                <a:ext cx="10515552" cy="1552457"/>
                <a:chOff x="1965203" y="11658"/>
                <a:chExt cx="10515552" cy="1552457"/>
              </a:xfrm>
            </p:grpSpPr>
            <p:grpSp>
              <p:nvGrpSpPr>
                <p:cNvPr id="76" name="Grup 75">
                  <a:extLst>
                    <a:ext uri="{FF2B5EF4-FFF2-40B4-BE49-F238E27FC236}">
                      <a16:creationId xmlns:a16="http://schemas.microsoft.com/office/drawing/2014/main" id="{77FDDCDA-5EF7-4052-BFC6-EAD7EFD41AC7}"/>
                    </a:ext>
                  </a:extLst>
                </p:cNvPr>
                <p:cNvGrpSpPr/>
                <p:nvPr/>
              </p:nvGrpSpPr>
              <p:grpSpPr>
                <a:xfrm>
                  <a:off x="4044960" y="14920"/>
                  <a:ext cx="6343396" cy="1549195"/>
                  <a:chOff x="4044960" y="14920"/>
                  <a:chExt cx="6343396" cy="1549195"/>
                </a:xfrm>
              </p:grpSpPr>
              <p:sp>
                <p:nvSpPr>
                  <p:cNvPr id="89" name="Freeform 105">
                    <a:extLst>
                      <a:ext uri="{FF2B5EF4-FFF2-40B4-BE49-F238E27FC236}">
                        <a16:creationId xmlns:a16="http://schemas.microsoft.com/office/drawing/2014/main" id="{FEBFC034-1F6B-4E0B-928D-D9BD50600599}"/>
                      </a:ext>
                    </a:extLst>
                  </p:cNvPr>
                  <p:cNvSpPr/>
                  <p:nvPr/>
                </p:nvSpPr>
                <p:spPr>
                  <a:xfrm>
                    <a:off x="4044960" y="14920"/>
                    <a:ext cx="2160000" cy="576000"/>
                  </a:xfrm>
                  <a:custGeom>
                    <a:avLst/>
                    <a:gdLst>
                      <a:gd name="connsiteX0" fmla="*/ 122381 w 2445023"/>
                      <a:gd name="connsiteY0" fmla="*/ 0 h 590154"/>
                      <a:gd name="connsiteX1" fmla="*/ 2445023 w 2445023"/>
                      <a:gd name="connsiteY1" fmla="*/ 0 h 590154"/>
                      <a:gd name="connsiteX2" fmla="*/ 2322643 w 2445023"/>
                      <a:gd name="connsiteY2" fmla="*/ 590154 h 590154"/>
                      <a:gd name="connsiteX3" fmla="*/ 0 w 2445023"/>
                      <a:gd name="connsiteY3" fmla="*/ 590154 h 590154"/>
                      <a:gd name="connsiteX4" fmla="*/ 122381 w 2445023"/>
                      <a:gd name="connsiteY4" fmla="*/ 0 h 590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5023" h="590154">
                        <a:moveTo>
                          <a:pt x="122381" y="0"/>
                        </a:moveTo>
                        <a:lnTo>
                          <a:pt x="2445023" y="0"/>
                        </a:lnTo>
                        <a:lnTo>
                          <a:pt x="2322643" y="590154"/>
                        </a:lnTo>
                        <a:lnTo>
                          <a:pt x="0" y="590154"/>
                        </a:lnTo>
                        <a:lnTo>
                          <a:pt x="122381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sz="1400" spc="40" dirty="0">
                        <a:solidFill>
                          <a:srgbClr val="FFFFFF"/>
                        </a:solidFill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Yatırım Bedeli</a:t>
                    </a:r>
                    <a:endParaRPr lang="tr-TR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/>
                    <a:r>
                      <a:rPr lang="tr-TR" sz="1400" spc="40" dirty="0">
                        <a:solidFill>
                          <a:srgbClr val="FFFFFF"/>
                        </a:solidFill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(milyon </a:t>
                    </a:r>
                    <a:r>
                      <a:rPr lang="tr-TR" sz="1400" dirty="0">
                        <a:solidFill>
                          <a:srgbClr val="FFFFFF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₺)</a:t>
                    </a:r>
                    <a:endParaRPr lang="tr-TR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935511EA-5574-4180-8E15-CF0BAB710B62}"/>
                      </a:ext>
                    </a:extLst>
                  </p:cNvPr>
                  <p:cNvSpPr/>
                  <p:nvPr/>
                </p:nvSpPr>
                <p:spPr>
                  <a:xfrm>
                    <a:off x="4433972" y="806222"/>
                    <a:ext cx="1224001" cy="75789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>
                    <a:normAutofit/>
                  </a:bodyPr>
                  <a:lstStyle/>
                  <a:p>
                    <a:pPr algn="ctr"/>
                    <a:r>
                      <a:rPr lang="tr-TR" sz="1400" dirty="0">
                        <a:solidFill>
                          <a:srgbClr val="FFFFFF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8,3</a:t>
                    </a:r>
                    <a:endParaRPr lang="tr-TR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1" name="Freeform 114">
                    <a:extLst>
                      <a:ext uri="{FF2B5EF4-FFF2-40B4-BE49-F238E27FC236}">
                        <a16:creationId xmlns:a16="http://schemas.microsoft.com/office/drawing/2014/main" id="{9E4D767C-5673-448D-97CA-22EEFBF777D9}"/>
                      </a:ext>
                    </a:extLst>
                  </p:cNvPr>
                  <p:cNvSpPr/>
                  <p:nvPr/>
                </p:nvSpPr>
                <p:spPr>
                  <a:xfrm>
                    <a:off x="6126451" y="14920"/>
                    <a:ext cx="2160000" cy="576000"/>
                  </a:xfrm>
                  <a:custGeom>
                    <a:avLst/>
                    <a:gdLst>
                      <a:gd name="connsiteX0" fmla="*/ 122381 w 2445023"/>
                      <a:gd name="connsiteY0" fmla="*/ 0 h 590154"/>
                      <a:gd name="connsiteX1" fmla="*/ 2445023 w 2445023"/>
                      <a:gd name="connsiteY1" fmla="*/ 0 h 590154"/>
                      <a:gd name="connsiteX2" fmla="*/ 2322643 w 2445023"/>
                      <a:gd name="connsiteY2" fmla="*/ 590154 h 590154"/>
                      <a:gd name="connsiteX3" fmla="*/ 0 w 2445023"/>
                      <a:gd name="connsiteY3" fmla="*/ 590154 h 590154"/>
                      <a:gd name="connsiteX4" fmla="*/ 122381 w 2445023"/>
                      <a:gd name="connsiteY4" fmla="*/ 0 h 590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5023" h="590154">
                        <a:moveTo>
                          <a:pt x="122381" y="0"/>
                        </a:moveTo>
                        <a:lnTo>
                          <a:pt x="2445023" y="0"/>
                        </a:lnTo>
                        <a:lnTo>
                          <a:pt x="2322643" y="590154"/>
                        </a:lnTo>
                        <a:lnTo>
                          <a:pt x="0" y="590154"/>
                        </a:lnTo>
                        <a:lnTo>
                          <a:pt x="122381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sz="1400" spc="40" dirty="0">
                        <a:solidFill>
                          <a:srgbClr val="FFFFFF"/>
                        </a:solidFill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Destek Tutarı</a:t>
                    </a:r>
                    <a:endParaRPr lang="tr-TR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/>
                    <a:r>
                      <a:rPr lang="tr-TR" sz="1400" spc="40" dirty="0">
                        <a:solidFill>
                          <a:srgbClr val="FFFFFF"/>
                        </a:solidFill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(milyon </a:t>
                    </a:r>
                    <a:r>
                      <a:rPr lang="tr-TR" sz="1400" dirty="0">
                        <a:solidFill>
                          <a:srgbClr val="FFFFFF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₺)</a:t>
                    </a:r>
                    <a:endParaRPr lang="tr-TR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7BBCCA5B-FEDA-46F1-9768-E61FC6FD7B8B}"/>
                      </a:ext>
                    </a:extLst>
                  </p:cNvPr>
                  <p:cNvSpPr/>
                  <p:nvPr/>
                </p:nvSpPr>
                <p:spPr>
                  <a:xfrm>
                    <a:off x="6532361" y="792097"/>
                    <a:ext cx="1224001" cy="757893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>
                    <a:normAutofit/>
                  </a:bodyPr>
                  <a:lstStyle/>
                  <a:p>
                    <a:pPr algn="ctr"/>
                    <a:r>
                      <a:rPr lang="tr-TR" sz="1400" dirty="0">
                        <a:solidFill>
                          <a:srgbClr val="FFFFFF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0,9</a:t>
                    </a:r>
                    <a:endParaRPr lang="tr-TR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4" name="Freeform 123">
                    <a:extLst>
                      <a:ext uri="{FF2B5EF4-FFF2-40B4-BE49-F238E27FC236}">
                        <a16:creationId xmlns:a16="http://schemas.microsoft.com/office/drawing/2014/main" id="{A1A1EC3E-FC18-4CEB-BB1B-5FF128CE0755}"/>
                      </a:ext>
                    </a:extLst>
                  </p:cNvPr>
                  <p:cNvSpPr/>
                  <p:nvPr/>
                </p:nvSpPr>
                <p:spPr>
                  <a:xfrm>
                    <a:off x="8228964" y="14920"/>
                    <a:ext cx="2159392" cy="576000"/>
                  </a:xfrm>
                  <a:custGeom>
                    <a:avLst/>
                    <a:gdLst>
                      <a:gd name="connsiteX0" fmla="*/ 122381 w 2445023"/>
                      <a:gd name="connsiteY0" fmla="*/ 0 h 590154"/>
                      <a:gd name="connsiteX1" fmla="*/ 2445023 w 2445023"/>
                      <a:gd name="connsiteY1" fmla="*/ 0 h 590154"/>
                      <a:gd name="connsiteX2" fmla="*/ 2322643 w 2445023"/>
                      <a:gd name="connsiteY2" fmla="*/ 590154 h 590154"/>
                      <a:gd name="connsiteX3" fmla="*/ 0 w 2445023"/>
                      <a:gd name="connsiteY3" fmla="*/ 590154 h 590154"/>
                      <a:gd name="connsiteX4" fmla="*/ 122381 w 2445023"/>
                      <a:gd name="connsiteY4" fmla="*/ 0 h 590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5023" h="590154">
                        <a:moveTo>
                          <a:pt x="122381" y="0"/>
                        </a:moveTo>
                        <a:lnTo>
                          <a:pt x="2445023" y="0"/>
                        </a:lnTo>
                        <a:lnTo>
                          <a:pt x="2322643" y="590154"/>
                        </a:lnTo>
                        <a:lnTo>
                          <a:pt x="0" y="590154"/>
                        </a:lnTo>
                        <a:lnTo>
                          <a:pt x="12238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r-TR" sz="1400" spc="40" dirty="0">
                        <a:solidFill>
                          <a:srgbClr val="FFFFFF"/>
                        </a:solidFill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Parasal Tasarruf (milyon </a:t>
                    </a:r>
                    <a:r>
                      <a:rPr lang="tr-TR" sz="1400" dirty="0">
                        <a:solidFill>
                          <a:srgbClr val="FFFFFF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₺/Yıl)</a:t>
                    </a:r>
                    <a:endParaRPr lang="tr-TR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C6EE5C2E-C34B-4443-8127-DDCF08D0F74E}"/>
                      </a:ext>
                    </a:extLst>
                  </p:cNvPr>
                  <p:cNvSpPr/>
                  <p:nvPr/>
                </p:nvSpPr>
                <p:spPr>
                  <a:xfrm>
                    <a:off x="8565854" y="792097"/>
                    <a:ext cx="1224001" cy="757893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>
                    <a:normAutofit/>
                  </a:bodyPr>
                  <a:lstStyle/>
                  <a:p>
                    <a:pPr algn="ctr"/>
                    <a:r>
                      <a:rPr lang="tr-TR" sz="1400" dirty="0">
                        <a:solidFill>
                          <a:srgbClr val="FFFFFF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5,7</a:t>
                    </a:r>
                    <a:endParaRPr lang="tr-TR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7" name="Freeform 105">
                  <a:extLst>
                    <a:ext uri="{FF2B5EF4-FFF2-40B4-BE49-F238E27FC236}">
                      <a16:creationId xmlns:a16="http://schemas.microsoft.com/office/drawing/2014/main" id="{A22F0A08-B31B-4E84-BC30-711718F7C826}"/>
                    </a:ext>
                  </a:extLst>
                </p:cNvPr>
                <p:cNvSpPr/>
                <p:nvPr/>
              </p:nvSpPr>
              <p:spPr>
                <a:xfrm>
                  <a:off x="1965203" y="14920"/>
                  <a:ext cx="2160001" cy="576000"/>
                </a:xfrm>
                <a:custGeom>
                  <a:avLst/>
                  <a:gdLst>
                    <a:gd name="connsiteX0" fmla="*/ 122381 w 2445023"/>
                    <a:gd name="connsiteY0" fmla="*/ 0 h 590154"/>
                    <a:gd name="connsiteX1" fmla="*/ 2445023 w 2445023"/>
                    <a:gd name="connsiteY1" fmla="*/ 0 h 590154"/>
                    <a:gd name="connsiteX2" fmla="*/ 2322643 w 2445023"/>
                    <a:gd name="connsiteY2" fmla="*/ 590154 h 590154"/>
                    <a:gd name="connsiteX3" fmla="*/ 0 w 2445023"/>
                    <a:gd name="connsiteY3" fmla="*/ 590154 h 590154"/>
                    <a:gd name="connsiteX4" fmla="*/ 122381 w 2445023"/>
                    <a:gd name="connsiteY4" fmla="*/ 0 h 590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5023" h="590154">
                      <a:moveTo>
                        <a:pt x="122381" y="0"/>
                      </a:moveTo>
                      <a:lnTo>
                        <a:pt x="2445023" y="0"/>
                      </a:lnTo>
                      <a:lnTo>
                        <a:pt x="2322643" y="590154"/>
                      </a:lnTo>
                      <a:lnTo>
                        <a:pt x="0" y="590154"/>
                      </a:lnTo>
                      <a:lnTo>
                        <a:pt x="12238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sz="1400" spc="40" dirty="0">
                      <a:solidFill>
                        <a:srgbClr val="FFFFFF"/>
                      </a:solidFill>
                      <a:latin typeface="Calibri Light" panose="020F03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Anlaşma Sayısı</a:t>
                  </a:r>
                  <a:endParaRPr lang="tr-TR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3B0129D-E4BF-4514-80DF-DC7BDBFAC7D5}"/>
                    </a:ext>
                  </a:extLst>
                </p:cNvPr>
                <p:cNvSpPr/>
                <p:nvPr/>
              </p:nvSpPr>
              <p:spPr>
                <a:xfrm>
                  <a:off x="2361210" y="806222"/>
                  <a:ext cx="1224001" cy="757893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tr-TR" sz="1400" dirty="0">
                      <a:solidFill>
                        <a:srgbClr val="FFFFFF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tr-TR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05">
                  <a:extLst>
                    <a:ext uri="{FF2B5EF4-FFF2-40B4-BE49-F238E27FC236}">
                      <a16:creationId xmlns:a16="http://schemas.microsoft.com/office/drawing/2014/main" id="{9CCB6E4A-1225-4DA6-8048-5E7C530B20D6}"/>
                    </a:ext>
                  </a:extLst>
                </p:cNvPr>
                <p:cNvSpPr/>
                <p:nvPr/>
              </p:nvSpPr>
              <p:spPr>
                <a:xfrm>
                  <a:off x="10320755" y="11658"/>
                  <a:ext cx="2160000" cy="576000"/>
                </a:xfrm>
                <a:custGeom>
                  <a:avLst/>
                  <a:gdLst>
                    <a:gd name="connsiteX0" fmla="*/ 122381 w 2445023"/>
                    <a:gd name="connsiteY0" fmla="*/ 0 h 590154"/>
                    <a:gd name="connsiteX1" fmla="*/ 2445023 w 2445023"/>
                    <a:gd name="connsiteY1" fmla="*/ 0 h 590154"/>
                    <a:gd name="connsiteX2" fmla="*/ 2322643 w 2445023"/>
                    <a:gd name="connsiteY2" fmla="*/ 590154 h 590154"/>
                    <a:gd name="connsiteX3" fmla="*/ 0 w 2445023"/>
                    <a:gd name="connsiteY3" fmla="*/ 590154 h 590154"/>
                    <a:gd name="connsiteX4" fmla="*/ 122381 w 2445023"/>
                    <a:gd name="connsiteY4" fmla="*/ 0 h 590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5023" h="590154">
                      <a:moveTo>
                        <a:pt x="122381" y="0"/>
                      </a:moveTo>
                      <a:lnTo>
                        <a:pt x="2445023" y="0"/>
                      </a:lnTo>
                      <a:lnTo>
                        <a:pt x="2322643" y="590154"/>
                      </a:lnTo>
                      <a:lnTo>
                        <a:pt x="0" y="590154"/>
                      </a:lnTo>
                      <a:lnTo>
                        <a:pt x="12238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r-TR" sz="1400" spc="40">
                      <a:solidFill>
                        <a:srgbClr val="FFFFFF"/>
                      </a:solidFill>
                      <a:latin typeface="Calibri Light" panose="020F03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Enerji Tasarrufu (TEP/Yıl)</a:t>
                  </a:r>
                  <a:endParaRPr lang="tr-TR" sz="200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86286973-FB40-442A-A4EA-523B20EDC4C5}"/>
                    </a:ext>
                  </a:extLst>
                </p:cNvPr>
                <p:cNvSpPr/>
                <p:nvPr/>
              </p:nvSpPr>
              <p:spPr>
                <a:xfrm>
                  <a:off x="10637480" y="782905"/>
                  <a:ext cx="1224001" cy="75789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tr-TR" sz="1400" dirty="0">
                      <a:solidFill>
                        <a:srgbClr val="FFFFFF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5.542</a:t>
                  </a:r>
                  <a:endParaRPr lang="tr-TR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4" name="Grup 63">
                <a:extLst>
                  <a:ext uri="{FF2B5EF4-FFF2-40B4-BE49-F238E27FC236}">
                    <a16:creationId xmlns:a16="http://schemas.microsoft.com/office/drawing/2014/main" id="{6F45C596-C5F0-45B0-A225-C900C7B1950C}"/>
                  </a:ext>
                </a:extLst>
              </p:cNvPr>
              <p:cNvGrpSpPr/>
              <p:nvPr/>
            </p:nvGrpSpPr>
            <p:grpSpPr>
              <a:xfrm>
                <a:off x="2361210" y="3336925"/>
                <a:ext cx="9500269" cy="781210"/>
                <a:chOff x="2361210" y="3336925"/>
                <a:chExt cx="9500269" cy="781210"/>
              </a:xfrm>
            </p:grpSpPr>
            <p:grpSp>
              <p:nvGrpSpPr>
                <p:cNvPr id="70" name="Grup 69">
                  <a:extLst>
                    <a:ext uri="{FF2B5EF4-FFF2-40B4-BE49-F238E27FC236}">
                      <a16:creationId xmlns:a16="http://schemas.microsoft.com/office/drawing/2014/main" id="{25187AC8-3567-4C5A-835B-554404987D67}"/>
                    </a:ext>
                  </a:extLst>
                </p:cNvPr>
                <p:cNvGrpSpPr/>
                <p:nvPr/>
              </p:nvGrpSpPr>
              <p:grpSpPr>
                <a:xfrm>
                  <a:off x="4433973" y="3346117"/>
                  <a:ext cx="5355882" cy="772018"/>
                  <a:chOff x="4433973" y="3346117"/>
                  <a:chExt cx="5355882" cy="772018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60E0900C-935F-40B9-B806-7BE503C29714}"/>
                      </a:ext>
                    </a:extLst>
                  </p:cNvPr>
                  <p:cNvSpPr/>
                  <p:nvPr/>
                </p:nvSpPr>
                <p:spPr>
                  <a:xfrm>
                    <a:off x="4433973" y="3360242"/>
                    <a:ext cx="1224001" cy="757893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>
                    <a:normAutofit/>
                  </a:bodyPr>
                  <a:lstStyle/>
                  <a:p>
                    <a:pPr algn="ctr"/>
                    <a:r>
                      <a:rPr lang="tr-TR" sz="1400" dirty="0">
                        <a:solidFill>
                          <a:srgbClr val="FFFFFF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274,0</a:t>
                    </a:r>
                    <a:endParaRPr lang="tr-TR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B85881F7-AEAE-4CFD-92E6-7A70847288F1}"/>
                      </a:ext>
                    </a:extLst>
                  </p:cNvPr>
                  <p:cNvSpPr/>
                  <p:nvPr/>
                </p:nvSpPr>
                <p:spPr>
                  <a:xfrm>
                    <a:off x="6532362" y="3346117"/>
                    <a:ext cx="1224001" cy="757893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>
                    <a:normAutofit/>
                  </a:bodyPr>
                  <a:lstStyle/>
                  <a:p>
                    <a:pPr algn="ctr"/>
                    <a:r>
                      <a:rPr lang="tr-TR" sz="1400" dirty="0">
                        <a:solidFill>
                          <a:srgbClr val="FFFFFF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38,9</a:t>
                    </a:r>
                    <a:endParaRPr lang="tr-TR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DAA6D814-F96F-42E4-A696-20522D816E15}"/>
                      </a:ext>
                    </a:extLst>
                  </p:cNvPr>
                  <p:cNvSpPr/>
                  <p:nvPr/>
                </p:nvSpPr>
                <p:spPr>
                  <a:xfrm>
                    <a:off x="8565854" y="3346117"/>
                    <a:ext cx="1224001" cy="757893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>
                    <a:normAutofit/>
                  </a:bodyPr>
                  <a:lstStyle/>
                  <a:p>
                    <a:pPr algn="ctr"/>
                    <a:r>
                      <a:rPr lang="tr-TR" sz="1400" dirty="0">
                        <a:solidFill>
                          <a:srgbClr val="FFFFFF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130,3</a:t>
                    </a:r>
                    <a:endParaRPr lang="tr-TR" sz="20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7EF30F87-0C59-41C8-8ED5-0C9038BF0442}"/>
                    </a:ext>
                  </a:extLst>
                </p:cNvPr>
                <p:cNvSpPr/>
                <p:nvPr/>
              </p:nvSpPr>
              <p:spPr>
                <a:xfrm>
                  <a:off x="2361210" y="3360242"/>
                  <a:ext cx="1224001" cy="757893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tr-TR" sz="1400" dirty="0">
                      <a:solidFill>
                        <a:srgbClr val="FFFFFF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46</a:t>
                  </a:r>
                  <a:endParaRPr lang="tr-TR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5D86C368-5034-47FD-A03F-90E7D7718E08}"/>
                    </a:ext>
                  </a:extLst>
                </p:cNvPr>
                <p:cNvSpPr/>
                <p:nvPr/>
              </p:nvSpPr>
              <p:spPr>
                <a:xfrm>
                  <a:off x="10637478" y="3336925"/>
                  <a:ext cx="1224001" cy="75789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rmAutofit/>
                </a:bodyPr>
                <a:lstStyle/>
                <a:p>
                  <a:pPr algn="ctr"/>
                  <a:r>
                    <a:rPr lang="tr-TR" sz="1400" dirty="0">
                      <a:solidFill>
                        <a:srgbClr val="FFFFFF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19.295</a:t>
                  </a:r>
                  <a:endParaRPr lang="tr-TR" sz="2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0A24707-5AED-499B-930C-355A8FC39C1D}"/>
                  </a:ext>
                </a:extLst>
              </p:cNvPr>
              <p:cNvSpPr/>
              <p:nvPr/>
            </p:nvSpPr>
            <p:spPr>
              <a:xfrm>
                <a:off x="4439232" y="2083232"/>
                <a:ext cx="1224001" cy="7578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tr-TR" sz="1400" dirty="0">
                    <a:solidFill>
                      <a:srgbClr val="FFFF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265,7</a:t>
                </a:r>
                <a:endParaRPr lang="tr-T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A415F30-4C61-4702-A7DA-B3FCE38F14E1}"/>
                  </a:ext>
                </a:extLst>
              </p:cNvPr>
              <p:cNvSpPr/>
              <p:nvPr/>
            </p:nvSpPr>
            <p:spPr>
              <a:xfrm>
                <a:off x="6537621" y="2069107"/>
                <a:ext cx="1224001" cy="75789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tr-TR" sz="1400" dirty="0">
                    <a:solidFill>
                      <a:srgbClr val="FFFF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38,0</a:t>
                </a:r>
                <a:endParaRPr lang="tr-T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66A0D11-B0E4-49A2-8CB7-0DC30AE16023}"/>
                  </a:ext>
                </a:extLst>
              </p:cNvPr>
              <p:cNvSpPr/>
              <p:nvPr/>
            </p:nvSpPr>
            <p:spPr>
              <a:xfrm>
                <a:off x="8571113" y="2069107"/>
                <a:ext cx="1224001" cy="7578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tr-TR" sz="1400" dirty="0">
                    <a:solidFill>
                      <a:srgbClr val="FFFF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124,6</a:t>
                </a:r>
                <a:endParaRPr lang="tr-T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3844CE9-0462-4CB3-A853-53262CA6BBEE}"/>
                  </a:ext>
                </a:extLst>
              </p:cNvPr>
              <p:cNvSpPr/>
              <p:nvPr/>
            </p:nvSpPr>
            <p:spPr>
              <a:xfrm>
                <a:off x="2366468" y="2083232"/>
                <a:ext cx="1224001" cy="7578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tr-TR" sz="14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  <a:endParaRPr lang="tr-T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129D8B5-0567-48BE-8377-A48C85A3EF8B}"/>
                  </a:ext>
                </a:extLst>
              </p:cNvPr>
              <p:cNvSpPr/>
              <p:nvPr/>
            </p:nvSpPr>
            <p:spPr>
              <a:xfrm>
                <a:off x="10642738" y="2059915"/>
                <a:ext cx="1224001" cy="7578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tr-TR" sz="1400" dirty="0">
                    <a:solidFill>
                      <a:srgbClr val="FFFF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13.752</a:t>
                </a:r>
                <a:endParaRPr lang="tr-T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60" name="Rounded Rectangle 88">
              <a:extLst>
                <a:ext uri="{FF2B5EF4-FFF2-40B4-BE49-F238E27FC236}">
                  <a16:creationId xmlns:a16="http://schemas.microsoft.com/office/drawing/2014/main" id="{17491D43-747C-4058-A34F-4B705B767D7C}"/>
                </a:ext>
              </a:extLst>
            </p:cNvPr>
            <p:cNvSpPr/>
            <p:nvPr/>
          </p:nvSpPr>
          <p:spPr>
            <a:xfrm>
              <a:off x="47407" y="783174"/>
              <a:ext cx="1943181" cy="72000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Ödemesi Yapılan</a:t>
              </a:r>
              <a:endParaRPr lang="tr-TR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Rounded Rectangle 88">
              <a:extLst>
                <a:ext uri="{FF2B5EF4-FFF2-40B4-BE49-F238E27FC236}">
                  <a16:creationId xmlns:a16="http://schemas.microsoft.com/office/drawing/2014/main" id="{93164575-67E2-41A1-ABA9-D5CAC6CB8C6E}"/>
                </a:ext>
              </a:extLst>
            </p:cNvPr>
            <p:cNvSpPr/>
            <p:nvPr/>
          </p:nvSpPr>
          <p:spPr>
            <a:xfrm>
              <a:off x="0" y="1971273"/>
              <a:ext cx="1944000" cy="72000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İzlenmesine Devam Edilen</a:t>
              </a:r>
              <a:endParaRPr lang="tr-TR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Rounded Rectangle 88">
              <a:extLst>
                <a:ext uri="{FF2B5EF4-FFF2-40B4-BE49-F238E27FC236}">
                  <a16:creationId xmlns:a16="http://schemas.microsoft.com/office/drawing/2014/main" id="{E75FF37A-F4D2-48AC-BE73-3D45DC6417B7}"/>
                </a:ext>
              </a:extLst>
            </p:cNvPr>
            <p:cNvSpPr/>
            <p:nvPr/>
          </p:nvSpPr>
          <p:spPr>
            <a:xfrm>
              <a:off x="42040" y="3192316"/>
              <a:ext cx="1944000" cy="72000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TOPLAM</a:t>
              </a:r>
              <a:endParaRPr lang="tr-TR" sz="20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6" name="TextBox 7">
            <a:extLst>
              <a:ext uri="{FF2B5EF4-FFF2-40B4-BE49-F238E27FC236}">
                <a16:creationId xmlns:a16="http://schemas.microsoft.com/office/drawing/2014/main" id="{564D8A80-2AB2-4147-808D-079F8CB9D67F}"/>
              </a:ext>
            </a:extLst>
          </p:cNvPr>
          <p:cNvSpPr txBox="1"/>
          <p:nvPr/>
        </p:nvSpPr>
        <p:spPr>
          <a:xfrm>
            <a:off x="11177546" y="6348718"/>
            <a:ext cx="523971" cy="2598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r-TR" sz="1000" dirty="0">
                <a:solidFill>
                  <a:schemeClr val="bg1"/>
                </a:solidFill>
                <a:latin typeface="Lato" pitchFamily="34" charset="0"/>
              </a:rPr>
              <a:t>16</a:t>
            </a:r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grpSp>
        <p:nvGrpSpPr>
          <p:cNvPr id="42" name="Grup 41">
            <a:extLst>
              <a:ext uri="{FF2B5EF4-FFF2-40B4-BE49-F238E27FC236}">
                <a16:creationId xmlns:a16="http://schemas.microsoft.com/office/drawing/2014/main" id="{C768D2AA-B560-404A-B8F8-C6AC31C4C8E5}"/>
              </a:ext>
            </a:extLst>
          </p:cNvPr>
          <p:cNvGrpSpPr/>
          <p:nvPr/>
        </p:nvGrpSpPr>
        <p:grpSpPr>
          <a:xfrm>
            <a:off x="11108484" y="6238875"/>
            <a:ext cx="571641" cy="404182"/>
            <a:chOff x="10946566" y="6072297"/>
            <a:chExt cx="733559" cy="5707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FCFA5C-3C00-4B99-B792-A8D4BF298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240" y="6072297"/>
              <a:ext cx="570760" cy="570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/>
            </a:p>
          </p:txBody>
        </p: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649EBB1D-C734-4949-9C7E-CCCE8012BEF2}"/>
                </a:ext>
              </a:extLst>
            </p:cNvPr>
            <p:cNvSpPr txBox="1"/>
            <p:nvPr/>
          </p:nvSpPr>
          <p:spPr>
            <a:xfrm>
              <a:off x="10946566" y="6174167"/>
              <a:ext cx="733559" cy="326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fld id="{8934E8A8-1004-4322-BFC5-88780F0F0BE2}" type="slidenum">
                <a:rPr lang="id-ID" sz="1400">
                  <a:solidFill>
                    <a:schemeClr val="bg1"/>
                  </a:solidFill>
                  <a:latin typeface="Lato" pitchFamily="34" charset="0"/>
                </a:rPr>
                <a:t>9</a:t>
              </a:fld>
              <a:endParaRPr lang="en-US" sz="1400" dirty="0">
                <a:solidFill>
                  <a:schemeClr val="bg1"/>
                </a:solidFill>
                <a:latin typeface="Lato" pitchFamily="34" charset="0"/>
              </a:endParaRPr>
            </a:p>
          </p:txBody>
        </p:sp>
      </p:grpSp>
      <p:sp>
        <p:nvSpPr>
          <p:cNvPr id="41" name="Yuvarlatılmış Çapraz Köşeli Dikdörtgen 56">
            <a:extLst>
              <a:ext uri="{FF2B5EF4-FFF2-40B4-BE49-F238E27FC236}">
                <a16:creationId xmlns:a16="http://schemas.microsoft.com/office/drawing/2014/main" id="{5FCA9682-3784-4D44-B729-BAFF60574E15}"/>
              </a:ext>
            </a:extLst>
          </p:cNvPr>
          <p:cNvSpPr/>
          <p:nvPr/>
        </p:nvSpPr>
        <p:spPr>
          <a:xfrm>
            <a:off x="218206" y="99292"/>
            <a:ext cx="11741727" cy="848734"/>
          </a:xfrm>
          <a:prstGeom prst="round2DiagRect">
            <a:avLst>
              <a:gd name="adj1" fmla="val 45461"/>
              <a:gd name="adj2" fmla="val 0"/>
            </a:avLst>
          </a:prstGeom>
          <a:blipFill>
            <a:blip r:embed="rId3">
              <a:lum bright="3000"/>
            </a:blip>
            <a:stretch>
              <a:fillRect/>
            </a:stretch>
          </a:blipFill>
          <a:ln>
            <a:solidFill>
              <a:srgbClr val="B20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400" b="1" dirty="0">
                <a:solidFill>
                  <a:schemeClr val="bg1"/>
                </a:solidFill>
              </a:rPr>
              <a:t>Gönüllü Anlaşma Destek Programı Sonuçları</a:t>
            </a:r>
          </a:p>
        </p:txBody>
      </p:sp>
    </p:spTree>
    <p:extLst>
      <p:ext uri="{BB962C8B-B14F-4D97-AF65-F5344CB8AC3E}">
        <p14:creationId xmlns:p14="http://schemas.microsoft.com/office/powerpoint/2010/main" val="3469130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1453</Words>
  <Application>Microsoft Office PowerPoint</Application>
  <PresentationFormat>Geniş ekran</PresentationFormat>
  <Paragraphs>418</Paragraphs>
  <Slides>13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Justus oldstyle</vt:lpstr>
      <vt:lpstr>Lato</vt:lpstr>
      <vt:lpstr>Open Sans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Leyla Ateşoğlu Güneş</dc:creator>
  <cp:lastModifiedBy>Yasin Berk DENİZ</cp:lastModifiedBy>
  <cp:revision>58</cp:revision>
  <dcterms:created xsi:type="dcterms:W3CDTF">2022-06-08T10:39:16Z</dcterms:created>
  <dcterms:modified xsi:type="dcterms:W3CDTF">2024-01-14T07:58:27Z</dcterms:modified>
</cp:coreProperties>
</file>