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85" r:id="rId3"/>
  </p:sldMasterIdLst>
  <p:notesMasterIdLst>
    <p:notesMasterId r:id="rId11"/>
  </p:notesMasterIdLst>
  <p:handoutMasterIdLst>
    <p:handoutMasterId r:id="rId12"/>
  </p:handoutMasterIdLst>
  <p:sldIdLst>
    <p:sldId id="379" r:id="rId4"/>
    <p:sldId id="382" r:id="rId5"/>
    <p:sldId id="297" r:id="rId6"/>
    <p:sldId id="380" r:id="rId7"/>
    <p:sldId id="381" r:id="rId8"/>
    <p:sldId id="383" r:id="rId9"/>
    <p:sldId id="377" r:id="rId10"/>
  </p:sldIdLst>
  <p:sldSz cx="12192000" cy="6858000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is-Bakan Yardımcısı Dr. Çetin Ali DÖNM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 autoAdjust="0"/>
    <p:restoredTop sz="94724"/>
  </p:normalViewPr>
  <p:slideViewPr>
    <p:cSldViewPr snapToGrid="0">
      <p:cViewPr varScale="1">
        <p:scale>
          <a:sx n="104" d="100"/>
          <a:sy n="104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61F64E5F-C431-6F4D-2790-8F05006FE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2FED578-620B-157B-CD7A-E49C15C07F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673D2-410E-AB48-A3A6-BC111E515B43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A22D4DAE-B78E-7FBC-87C4-E0E08A53E0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BEB075F-4EF8-F3E0-C3D7-6543080477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444630-E7ED-E149-BA44-88E95AD98B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39CC0110-BA59-13A1-DD8C-87919EC8BF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49765F7-91C3-C19E-C31C-AADF44E7AA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D37617-BAC0-AA4F-ADBE-5772721749B8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E43DC8DD-A9FC-0C22-876C-1F5A32AAA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0E363381-6C5D-8A34-DB0C-8B8DE299B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4E11C0FF-291F-F34D-66D8-EF980A7640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0C2B03-D441-7FFD-F9A1-3A18D371D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F85479-56C6-2343-B47C-C5D319D613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Slayt Görüntüsü Yer Tutucusu">
            <a:extLst>
              <a:ext uri="{FF2B5EF4-FFF2-40B4-BE49-F238E27FC236}">
                <a16:creationId xmlns:a16="http://schemas.microsoft.com/office/drawing/2014/main" id="{5753A3FD-C055-4B79-42CC-491D8ABD2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2 Not Yer Tutucusu">
            <a:extLst>
              <a:ext uri="{FF2B5EF4-FFF2-40B4-BE49-F238E27FC236}">
                <a16:creationId xmlns:a16="http://schemas.microsoft.com/office/drawing/2014/main" id="{6B54AB04-BA37-E90A-D5B2-DF8BFD3B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11267" name="3 Slayt Numarası Yer Tutucusu">
            <a:extLst>
              <a:ext uri="{FF2B5EF4-FFF2-40B4-BE49-F238E27FC236}">
                <a16:creationId xmlns:a16="http://schemas.microsoft.com/office/drawing/2014/main" id="{51154092-A489-8DA4-84F7-D71A3576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D462BF-9F9C-FA48-98F7-885506AD89F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283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Slayt Görüntüsü Yer Tutucusu">
            <a:extLst>
              <a:ext uri="{FF2B5EF4-FFF2-40B4-BE49-F238E27FC236}">
                <a16:creationId xmlns:a16="http://schemas.microsoft.com/office/drawing/2014/main" id="{5753A3FD-C055-4B79-42CC-491D8ABD2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2 Not Yer Tutucusu">
            <a:extLst>
              <a:ext uri="{FF2B5EF4-FFF2-40B4-BE49-F238E27FC236}">
                <a16:creationId xmlns:a16="http://schemas.microsoft.com/office/drawing/2014/main" id="{6B54AB04-BA37-E90A-D5B2-DF8BFD3B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11267" name="3 Slayt Numarası Yer Tutucusu">
            <a:extLst>
              <a:ext uri="{FF2B5EF4-FFF2-40B4-BE49-F238E27FC236}">
                <a16:creationId xmlns:a16="http://schemas.microsoft.com/office/drawing/2014/main" id="{51154092-A489-8DA4-84F7-D71A3576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D462BF-9F9C-FA48-98F7-885506AD89F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Slayt Görüntüsü Yer Tutucusu">
            <a:extLst>
              <a:ext uri="{FF2B5EF4-FFF2-40B4-BE49-F238E27FC236}">
                <a16:creationId xmlns:a16="http://schemas.microsoft.com/office/drawing/2014/main" id="{5753A3FD-C055-4B79-42CC-491D8ABD2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2 Not Yer Tutucusu">
            <a:extLst>
              <a:ext uri="{FF2B5EF4-FFF2-40B4-BE49-F238E27FC236}">
                <a16:creationId xmlns:a16="http://schemas.microsoft.com/office/drawing/2014/main" id="{6B54AB04-BA37-E90A-D5B2-DF8BFD3B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11267" name="3 Slayt Numarası Yer Tutucusu">
            <a:extLst>
              <a:ext uri="{FF2B5EF4-FFF2-40B4-BE49-F238E27FC236}">
                <a16:creationId xmlns:a16="http://schemas.microsoft.com/office/drawing/2014/main" id="{51154092-A489-8DA4-84F7-D71A3576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D462BF-9F9C-FA48-98F7-885506AD89F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489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Slayt Görüntüsü Yer Tutucusu">
            <a:extLst>
              <a:ext uri="{FF2B5EF4-FFF2-40B4-BE49-F238E27FC236}">
                <a16:creationId xmlns:a16="http://schemas.microsoft.com/office/drawing/2014/main" id="{5753A3FD-C055-4B79-42CC-491D8ABD2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2 Not Yer Tutucusu">
            <a:extLst>
              <a:ext uri="{FF2B5EF4-FFF2-40B4-BE49-F238E27FC236}">
                <a16:creationId xmlns:a16="http://schemas.microsoft.com/office/drawing/2014/main" id="{6B54AB04-BA37-E90A-D5B2-DF8BFD3B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11267" name="3 Slayt Numarası Yer Tutucusu">
            <a:extLst>
              <a:ext uri="{FF2B5EF4-FFF2-40B4-BE49-F238E27FC236}">
                <a16:creationId xmlns:a16="http://schemas.microsoft.com/office/drawing/2014/main" id="{51154092-A489-8DA4-84F7-D71A3576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D462BF-9F9C-FA48-98F7-885506AD89F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829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Slayt Görüntüsü Yer Tutucusu">
            <a:extLst>
              <a:ext uri="{FF2B5EF4-FFF2-40B4-BE49-F238E27FC236}">
                <a16:creationId xmlns:a16="http://schemas.microsoft.com/office/drawing/2014/main" id="{5753A3FD-C055-4B79-42CC-491D8ABD2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2 Not Yer Tutucusu">
            <a:extLst>
              <a:ext uri="{FF2B5EF4-FFF2-40B4-BE49-F238E27FC236}">
                <a16:creationId xmlns:a16="http://schemas.microsoft.com/office/drawing/2014/main" id="{6B54AB04-BA37-E90A-D5B2-DF8BFD3B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11267" name="3 Slayt Numarası Yer Tutucusu">
            <a:extLst>
              <a:ext uri="{FF2B5EF4-FFF2-40B4-BE49-F238E27FC236}">
                <a16:creationId xmlns:a16="http://schemas.microsoft.com/office/drawing/2014/main" id="{51154092-A489-8DA4-84F7-D71A3576D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D462BF-9F9C-FA48-98F7-885506AD89F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18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56EC77-9938-DB98-5612-7B1B7B5F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6EDA84-6FE4-BB4B-4553-B89A0576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86965C-0D02-70CE-3817-ABCE6B01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C32C-3402-694F-96CC-7F5B0B6FF8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8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14CAB8-6A62-7C7D-0C9E-68F733F3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449663-DD60-E40F-B364-CBF42608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96BF0C-3005-C7FF-793C-1315A9FA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FCDD-22A3-8C4B-9849-04FC11398D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33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68DD12-1291-3B8A-3B7F-F92DFF43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0B38C1-5985-AB24-1699-CA80812D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2CE5FF-2586-02B7-2543-E6363A50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13D4-CDBF-644A-9C00-7D4F5CEB3E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95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BF2D27-5A54-766F-BD10-7DEDEE4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A289CC-9949-4CDC-DA16-923BCBCD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856D4A-EED8-1F72-1D14-6C5D4C94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4BA0-F2DE-6A48-BFCE-1E027B8575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26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/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2" name="Slayt Numarası Yer Tutucusu 5">
            <a:extLst>
              <a:ext uri="{FF2B5EF4-FFF2-40B4-BE49-F238E27FC236}">
                <a16:creationId xmlns:a16="http://schemas.microsoft.com/office/drawing/2014/main" id="{AF878F06-610C-0FDB-0260-A5CF696E1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464300"/>
            <a:ext cx="392113" cy="228600"/>
          </a:xfrm>
        </p:spPr>
        <p:txBody>
          <a:bodyPr/>
          <a:lstStyle>
            <a:lvl1pPr>
              <a:defRPr sz="1100" b="1" smtClean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fld id="{C0CF858C-E4CB-C849-BE6A-03D8999A33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28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8BE85B2C-BF83-FCB7-B010-B4406A1F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00546-EDBE-EA41-A731-FCA757A5D677}" type="datetimeFigureOut">
              <a:rPr lang="tr-TR"/>
              <a:pPr>
                <a:defRPr/>
              </a:pPr>
              <a:t>12.12.2023</a:t>
            </a:fld>
            <a:endParaRPr lang="tr-TR" dirty="0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B22C80FA-D5C6-D06C-D75A-39858D3A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1AADC22C-204D-51BB-21E8-CD913BB5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FF12-7637-8E4C-9BA8-DE7C4BA738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4">
            <a:extLst>
              <a:ext uri="{FF2B5EF4-FFF2-40B4-BE49-F238E27FC236}">
                <a16:creationId xmlns:a16="http://schemas.microsoft.com/office/drawing/2014/main" id="{081E1E99-0709-738C-28AB-DF386B473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01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2E929E-BB57-81B5-1864-F3EA2A00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E781EC-E62F-47F6-E250-25E4E409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F1FBC8-51D5-36E1-0BBD-0F9343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01A4-C9C0-A043-ADA0-AB8D757C9B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83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9B7083-CEF7-402E-17E8-15E70DD1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93D58B-02EC-FDB2-71B0-8DC40841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B20B5C-11AB-72FB-5516-BB9BC7F0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8D68-9FD3-D44B-AA00-16915A7653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63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15F37DE-EEB1-F202-79F5-F29B9ABB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93B56F5B-4851-8FCC-4343-2FC1B5BC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304B495E-54B4-48FC-14A8-5D8840EB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8661-E472-6E43-905F-D9F85A0230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0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E86D7109-2EE0-DD8E-A91D-25941D35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Alt Bilgi Yer Tutucusu 4">
            <a:extLst>
              <a:ext uri="{FF2B5EF4-FFF2-40B4-BE49-F238E27FC236}">
                <a16:creationId xmlns:a16="http://schemas.microsoft.com/office/drawing/2014/main" id="{2CD8B8C5-17B0-C463-73E9-77BD49F1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895AB661-CB10-3857-6BEA-70F4A0D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67EA-20BE-884B-90F4-3EF878B09CD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8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7684F5A0-3524-91F3-2CCA-90C78178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Alt Bilgi Yer Tutucusu 4">
            <a:extLst>
              <a:ext uri="{FF2B5EF4-FFF2-40B4-BE49-F238E27FC236}">
                <a16:creationId xmlns:a16="http://schemas.microsoft.com/office/drawing/2014/main" id="{3BF82E1F-FF1C-9210-2E9E-B7571261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5DDB6E5B-B536-8C98-6483-401D902C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1C70-2558-5641-94E5-DE445D2606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88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8A71AD69-17D9-69FF-58CC-1F36A3B7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Alt Bilgi Yer Tutucusu 4">
            <a:extLst>
              <a:ext uri="{FF2B5EF4-FFF2-40B4-BE49-F238E27FC236}">
                <a16:creationId xmlns:a16="http://schemas.microsoft.com/office/drawing/2014/main" id="{EB41C45F-4A75-1A36-306D-044E4466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B43E7A8-052C-7ECB-9678-4EB85F4C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AE2D-6678-8E45-9DBB-6EE4B0E90B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28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51E9A916-7AD1-6655-6152-3A9CD5A7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C2BB9531-1025-5236-4B56-0A74BBB6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3D07B1E-792D-4333-0CAE-482953A4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6FD0-FB47-114A-AC7F-5AF98838C3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85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C54B9773-891E-67A2-2A3A-98BACB7F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C85AB947-2711-FD99-89D5-63F6F9D4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0817855A-F1E8-29B1-7A08-9893BB0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A13D-1947-4748-BFA0-AEB0B10926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9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>
            <a:extLst>
              <a:ext uri="{FF2B5EF4-FFF2-40B4-BE49-F238E27FC236}">
                <a16:creationId xmlns:a16="http://schemas.microsoft.com/office/drawing/2014/main" id="{6914FA2B-D595-F8DB-E0DF-2F9A68AF7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1027" name="Metin Yer Tutucusu 2">
            <a:extLst>
              <a:ext uri="{FF2B5EF4-FFF2-40B4-BE49-F238E27FC236}">
                <a16:creationId xmlns:a16="http://schemas.microsoft.com/office/drawing/2014/main" id="{528EA1AE-06BB-06A5-5302-853F2664F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B349E5-EB0B-0A9E-04BA-6CA8CB874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0C35D5-D0DA-F2BE-0B3A-7869DFDA9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9D1F0F-9171-42B0-E57D-680714C80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fld id="{D56AB6A1-E6F5-F04C-9327-72FD02D535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>
            <a:extLst>
              <a:ext uri="{FF2B5EF4-FFF2-40B4-BE49-F238E27FC236}">
                <a16:creationId xmlns:a16="http://schemas.microsoft.com/office/drawing/2014/main" id="{80FA38C8-B794-877E-C1BE-408E939E6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1038" y="142875"/>
            <a:ext cx="10515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2051" name="Metin Yer Tutucusu 2">
            <a:extLst>
              <a:ext uri="{FF2B5EF4-FFF2-40B4-BE49-F238E27FC236}">
                <a16:creationId xmlns:a16="http://schemas.microsoft.com/office/drawing/2014/main" id="{69A318E6-DCD3-031C-BFA6-0C888FD8B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DF94F8-4ACD-1FC6-0C51-06886D869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98EC54-3D75-8F00-12B5-8495C17CF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35C3F9-38B9-50DB-5EA8-2EBF18AF2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33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>
              <a:defRPr/>
            </a:pPr>
            <a:fld id="{5ED94168-9D16-A34D-9209-A02018DDB1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ikdörtgen 11">
            <a:extLst>
              <a:ext uri="{FF2B5EF4-FFF2-40B4-BE49-F238E27FC236}">
                <a16:creationId xmlns:a16="http://schemas.microsoft.com/office/drawing/2014/main" id="{F6D526EA-72FD-2C2D-2504-FE284952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0600" y="6267450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sz="1600">
              <a:solidFill>
                <a:schemeClr val="bg1"/>
              </a:solidFill>
            </a:endParaRPr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54EAAF36-B229-9AE3-2645-BD7355ED314C}"/>
              </a:ext>
            </a:extLst>
          </p:cNvPr>
          <p:cNvCxnSpPr/>
          <p:nvPr userDrawn="1"/>
        </p:nvCxnSpPr>
        <p:spPr>
          <a:xfrm>
            <a:off x="2733675" y="812800"/>
            <a:ext cx="904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yt Numarası Yer Tutucusu 4">
            <a:extLst>
              <a:ext uri="{FF2B5EF4-FFF2-40B4-BE49-F238E27FC236}">
                <a16:creationId xmlns:a16="http://schemas.microsoft.com/office/drawing/2014/main" id="{1F68D034-26A6-E793-D868-C64DD3A6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400800"/>
            <a:ext cx="506413" cy="3651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sgeb.gov.tr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www.kosgeb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kdörtgen 3">
            <a:extLst>
              <a:ext uri="{FF2B5EF4-FFF2-40B4-BE49-F238E27FC236}">
                <a16:creationId xmlns:a16="http://schemas.microsoft.com/office/drawing/2014/main" id="{D7ACCA04-7B0F-C488-2F57-67873A5C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3024188"/>
            <a:ext cx="91392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sz="3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TÜRKİYE YEŞİL SANAYİ PROJESİ</a:t>
            </a:r>
            <a:endParaRPr lang="tr-TR" altLang="tr-TR" sz="9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«YEŞİL SANAYİ DESTEK PROGRAMI»</a:t>
            </a:r>
          </a:p>
          <a:p>
            <a:pPr algn="ctr" eaLnBrk="1" hangingPunct="1"/>
            <a:endParaRPr lang="tr-TR" altLang="tr-T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77AA81-B198-8A18-85F7-F4E3BF9B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63961"/>
            <a:ext cx="7772400" cy="1249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49B593-271C-DF61-6BE8-766F3BA2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183473"/>
            <a:ext cx="793184" cy="490782"/>
          </a:xfrm>
          <a:prstGeom prst="rect">
            <a:avLst/>
          </a:prstGeom>
        </p:spPr>
      </p:pic>
      <p:sp>
        <p:nvSpPr>
          <p:cNvPr id="144" name="Başlık 1">
            <a:extLst>
              <a:ext uri="{FF2B5EF4-FFF2-40B4-BE49-F238E27FC236}">
                <a16:creationId xmlns:a16="http://schemas.microsoft.com/office/drawing/2014/main" id="{4A3A1250-57E8-46B2-AA23-EB56286A13A9}"/>
              </a:ext>
            </a:extLst>
          </p:cNvPr>
          <p:cNvSpPr txBox="1">
            <a:spLocks/>
          </p:cNvSpPr>
          <p:nvPr/>
        </p:nvSpPr>
        <p:spPr>
          <a:xfrm>
            <a:off x="2031350" y="227195"/>
            <a:ext cx="9874900" cy="104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b="1" dirty="0">
                <a:solidFill>
                  <a:srgbClr val="00BAD5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YEŞİL SANAYİ DESTEK PROGRAMI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81892" y="1477108"/>
            <a:ext cx="10917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Dünya Bankası ile Türkiye'deki sanayi firmaları için etkin bir yeşil dönüşümü desteklemek amacıyla Sanayi ve Teknoloji Bakanlığı, KOSGEB ve TÜBİTAK </a:t>
            </a:r>
            <a:r>
              <a:rPr lang="tr-TR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tarafından toplam 450 Milyon ABD Doları </a:t>
            </a:r>
            <a:r>
              <a:rPr lang="tr-TR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bütçe ile Türkiye Yeşil Sanayi Projesi (2023-2029) </a:t>
            </a:r>
            <a:r>
              <a:rPr lang="tr-TR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yürütülecektir.</a:t>
            </a:r>
          </a:p>
          <a:p>
            <a:pPr algn="just"/>
            <a:endParaRPr lang="tr-TR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Projenin </a:t>
            </a:r>
            <a:r>
              <a:rPr lang="tr-TR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KOSGEB bileşenine ayrılan 250 Milyon ABD Doları fon KOSGEB tarafından devreye alınan </a:t>
            </a:r>
            <a:r>
              <a:rPr lang="tr-TR" b="1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tr-TR" b="1" dirty="0"/>
              <a:t>Yeşil Sanayi Destek Programı»</a:t>
            </a:r>
            <a:r>
              <a:rPr lang="tr-TR" dirty="0"/>
              <a:t> ile işletmelere kullandırılacaktır. </a:t>
            </a:r>
          </a:p>
          <a:p>
            <a:pPr algn="just"/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tr-TR" b="1" dirty="0">
                <a:solidFill>
                  <a:srgbClr val="00000A"/>
                </a:solidFill>
                <a:latin typeface="Times New Roman" panose="02020603050405020304" pitchFamily="18" charset="0"/>
              </a:rPr>
              <a:t>Yeşil Sanayi Destek Programı kapsamında 2 Proje Teklif Çağrısı hazırlanmıştır:</a:t>
            </a:r>
          </a:p>
          <a:p>
            <a:pPr algn="just"/>
            <a:endParaRPr lang="tr-TR" b="1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2023.01- Sanayi KOBİ’lerinin Güneş Enerjisi Yatırımlarının Desteklenmesi Proje Teklif Çağrısı</a:t>
            </a:r>
          </a:p>
          <a:p>
            <a:pPr algn="just"/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2023.02- Sanayide Temiz ve Döngüsel Ekonomi Proje Teklif Çağrısı</a:t>
            </a:r>
          </a:p>
          <a:p>
            <a:pPr algn="just"/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258880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49B593-271C-DF61-6BE8-766F3BA2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183473"/>
            <a:ext cx="793184" cy="490782"/>
          </a:xfrm>
          <a:prstGeom prst="rect">
            <a:avLst/>
          </a:prstGeom>
        </p:spPr>
      </p:pic>
      <p:sp>
        <p:nvSpPr>
          <p:cNvPr id="138" name="Metin kutusu 137">
            <a:extLst>
              <a:ext uri="{FF2B5EF4-FFF2-40B4-BE49-F238E27FC236}">
                <a16:creationId xmlns:a16="http://schemas.microsoft.com/office/drawing/2014/main" id="{D79EA899-4187-416D-A002-E3C14879AF96}"/>
              </a:ext>
            </a:extLst>
          </p:cNvPr>
          <p:cNvSpPr txBox="1"/>
          <p:nvPr/>
        </p:nvSpPr>
        <p:spPr>
          <a:xfrm>
            <a:off x="331685" y="4553737"/>
            <a:ext cx="6185536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tr-TR" sz="105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Yalnızca Proje Teklif Çağrılarında ilan edilen sektörler. Mikro ölçekli işletmeler desteklenmez.</a:t>
            </a:r>
          </a:p>
          <a:p>
            <a:pPr algn="just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tr-TR" sz="105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**Yalnızca GES Projeleri için geçerlidir.</a:t>
            </a:r>
          </a:p>
          <a:p>
            <a:pPr algn="just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tr-TR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GES Projelerinde işletmenin geçerli çağrı mektubunun olması gerekmektedir.</a:t>
            </a:r>
            <a:endParaRPr lang="tr-TR" sz="105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Picture 9">
            <a:extLst>
              <a:ext uri="{FF2B5EF4-FFF2-40B4-BE49-F238E27FC236}">
                <a16:creationId xmlns:a16="http://schemas.microsoft.com/office/drawing/2014/main" id="{B893170D-C159-415D-8BE6-356288E51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89863" y="1544966"/>
            <a:ext cx="2926045" cy="3001713"/>
          </a:xfrm>
          <a:prstGeom prst="rect">
            <a:avLst/>
          </a:prstGeom>
        </p:spPr>
      </p:pic>
      <p:sp>
        <p:nvSpPr>
          <p:cNvPr id="140" name="Metin kutusu 139">
            <a:extLst>
              <a:ext uri="{FF2B5EF4-FFF2-40B4-BE49-F238E27FC236}">
                <a16:creationId xmlns:a16="http://schemas.microsoft.com/office/drawing/2014/main" id="{9E9F1CA7-30F3-484F-A29A-73E42B6B10D0}"/>
              </a:ext>
            </a:extLst>
          </p:cNvPr>
          <p:cNvSpPr txBox="1"/>
          <p:nvPr/>
        </p:nvSpPr>
        <p:spPr>
          <a:xfrm>
            <a:off x="402106" y="1051521"/>
            <a:ext cx="6347525" cy="333148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tr-TR" sz="16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Başvuru Uygunluk Koşulları</a:t>
            </a:r>
          </a:p>
          <a:p>
            <a:pPr marL="285750" indent="-285750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Küçük veya orta ölçekli sanayi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KOBİ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’</a:t>
            </a:r>
            <a:r>
              <a:rPr lang="tr-TR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leri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*</a:t>
            </a:r>
          </a:p>
          <a:p>
            <a:pPr marL="285750" indent="-285750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İşletme </a:t>
            </a:r>
            <a:r>
              <a:rPr lang="tr-TR" sz="1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Findeks</a:t>
            </a:r>
            <a:r>
              <a:rPr lang="tr-TR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kredi notu endeksine göre “çok riskli” olmamalıdır.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İşletmenin onaylı son mali yıl verilerinde yer alan mali bilanço veya net satış hasılatı  proje toplam bütçesinden büyük olmalıdır.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Başvuru yapacak tüm işletmelerin proje teklif çağrısı ilan tarihi itibariyle en az 2 yıl önce kurulmuş olması gerekmektedir. </a:t>
            </a:r>
          </a:p>
          <a:p>
            <a:pPr marL="285750" indent="-285750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Çevresel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ve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Sosyal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Yönetim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Sisteminde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(ÇSYS)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tanımlanan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kriterler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e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uygunluk</a:t>
            </a:r>
          </a:p>
          <a:p>
            <a:pPr marL="285750" indent="-285750" defTabSz="914400" rtl="0" eaLnBrk="1" latinLnBrk="0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En az 20 T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EP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veya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eşdeğeri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Kilo Watt (KW) </a:t>
            </a:r>
            <a:r>
              <a:rPr lang="en-US" sz="1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tüketi</a:t>
            </a:r>
            <a:r>
              <a:rPr lang="tr-TR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m**</a:t>
            </a:r>
          </a:p>
        </p:txBody>
      </p:sp>
      <p:pic>
        <p:nvPicPr>
          <p:cNvPr id="141" name="Resim 140">
            <a:extLst>
              <a:ext uri="{FF2B5EF4-FFF2-40B4-BE49-F238E27FC236}">
                <a16:creationId xmlns:a16="http://schemas.microsoft.com/office/drawing/2014/main" id="{6EDD6203-525B-4C0D-AD23-CC347F7E0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910" y="5206505"/>
            <a:ext cx="1123950" cy="333375"/>
          </a:xfrm>
          <a:prstGeom prst="rect">
            <a:avLst/>
          </a:prstGeom>
        </p:spPr>
      </p:pic>
      <p:sp>
        <p:nvSpPr>
          <p:cNvPr id="142" name="Metin kutusu 141">
            <a:extLst>
              <a:ext uri="{FF2B5EF4-FFF2-40B4-BE49-F238E27FC236}">
                <a16:creationId xmlns:a16="http://schemas.microsoft.com/office/drawing/2014/main" id="{4F3C37C8-FCD3-466E-A8A5-9072C63001FE}"/>
              </a:ext>
            </a:extLst>
          </p:cNvPr>
          <p:cNvSpPr txBox="1"/>
          <p:nvPr/>
        </p:nvSpPr>
        <p:spPr>
          <a:xfrm>
            <a:off x="8202651" y="4744840"/>
            <a:ext cx="230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www.kosgeb.gov.tr</a:t>
            </a:r>
            <a:endParaRPr lang="tr-TR" b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algn="ctr"/>
            <a:endParaRPr lang="tr-TR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algn="ctr"/>
            <a:endParaRPr lang="tr-TR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43" name="Metin kutusu 142">
            <a:extLst>
              <a:ext uri="{FF2B5EF4-FFF2-40B4-BE49-F238E27FC236}">
                <a16:creationId xmlns:a16="http://schemas.microsoft.com/office/drawing/2014/main" id="{4A738793-DC06-416F-AC99-00269911C1F6}"/>
              </a:ext>
            </a:extLst>
          </p:cNvPr>
          <p:cNvSpPr txBox="1"/>
          <p:nvPr/>
        </p:nvSpPr>
        <p:spPr>
          <a:xfrm>
            <a:off x="1907930" y="5837199"/>
            <a:ext cx="7241836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Başvuru Tarihleri: 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08 Aralık 2023 – 30 Kasım 2024</a:t>
            </a:r>
          </a:p>
        </p:txBody>
      </p:sp>
      <p:sp>
        <p:nvSpPr>
          <p:cNvPr id="144" name="Başlık 1">
            <a:extLst>
              <a:ext uri="{FF2B5EF4-FFF2-40B4-BE49-F238E27FC236}">
                <a16:creationId xmlns:a16="http://schemas.microsoft.com/office/drawing/2014/main" id="{4A3A1250-57E8-46B2-AA23-EB56286A13A9}"/>
              </a:ext>
            </a:extLst>
          </p:cNvPr>
          <p:cNvSpPr txBox="1">
            <a:spLocks/>
          </p:cNvSpPr>
          <p:nvPr/>
        </p:nvSpPr>
        <p:spPr>
          <a:xfrm>
            <a:off x="1662073" y="-63513"/>
            <a:ext cx="9874900" cy="104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b="1" dirty="0">
                <a:solidFill>
                  <a:srgbClr val="00BAD5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YEŞİL SANAYİ DESTEK PROGRAMI</a:t>
            </a:r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49B593-271C-DF61-6BE8-766F3BA2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183473"/>
            <a:ext cx="793184" cy="490782"/>
          </a:xfrm>
          <a:prstGeom prst="rect">
            <a:avLst/>
          </a:prstGeom>
        </p:spPr>
      </p:pic>
      <p:sp>
        <p:nvSpPr>
          <p:cNvPr id="144" name="Başlık 1">
            <a:extLst>
              <a:ext uri="{FF2B5EF4-FFF2-40B4-BE49-F238E27FC236}">
                <a16:creationId xmlns:a16="http://schemas.microsoft.com/office/drawing/2014/main" id="{4A3A1250-57E8-46B2-AA23-EB56286A13A9}"/>
              </a:ext>
            </a:extLst>
          </p:cNvPr>
          <p:cNvSpPr txBox="1">
            <a:spLocks/>
          </p:cNvSpPr>
          <p:nvPr/>
        </p:nvSpPr>
        <p:spPr>
          <a:xfrm>
            <a:off x="2031350" y="227195"/>
            <a:ext cx="9874900" cy="104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b="1" dirty="0">
                <a:solidFill>
                  <a:srgbClr val="00BAD5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YEŞİL SANAYİ DESTEK PROGRAMI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A5305C5-4ECE-4C5D-9933-86A52AEA97EC}"/>
              </a:ext>
            </a:extLst>
          </p:cNvPr>
          <p:cNvSpPr/>
          <p:nvPr/>
        </p:nvSpPr>
        <p:spPr>
          <a:xfrm>
            <a:off x="285750" y="1363116"/>
            <a:ext cx="11583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0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3A9590F-CA8C-44F9-9B18-BBF064B280F1}"/>
              </a:ext>
            </a:extLst>
          </p:cNvPr>
          <p:cNvSpPr txBox="1"/>
          <p:nvPr/>
        </p:nvSpPr>
        <p:spPr>
          <a:xfrm>
            <a:off x="383178" y="1826523"/>
            <a:ext cx="11485734" cy="369331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18110" algn="l"/>
              </a:tabLst>
            </a:pP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Uygun Proje Konusu: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Güneş Enerji Sisteminin kurulması ve işletilmesi</a:t>
            </a:r>
          </a:p>
          <a:p>
            <a:pPr algn="just">
              <a:tabLst>
                <a:tab pos="118110" algn="l"/>
              </a:tabLst>
            </a:pPr>
            <a:endParaRPr lang="tr-TR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algn="just">
              <a:tabLst>
                <a:tab pos="118110" algn="l"/>
              </a:tabLst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Proje Süresi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En az 8 ay ve en fazla 12 ay </a:t>
            </a:r>
          </a:p>
          <a:p>
            <a:endParaRPr lang="tr-TR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Desteklenecek Proje Giderleri: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Makine, Teçhizat Giderleri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Destek Üst Limiti: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14.000.000 TL</a:t>
            </a:r>
          </a:p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Destek Oranı: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% 60*</a:t>
            </a:r>
          </a:p>
          <a:p>
            <a:endParaRPr lang="tr-TR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Destek Türü: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Geri Ödemeli**</a:t>
            </a:r>
            <a:endParaRPr lang="tr-TR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F4273EE-DF30-45D6-A079-E8320C2A80C5}"/>
              </a:ext>
            </a:extLst>
          </p:cNvPr>
          <p:cNvSpPr txBox="1"/>
          <p:nvPr/>
        </p:nvSpPr>
        <p:spPr>
          <a:xfrm>
            <a:off x="1018902" y="1348250"/>
            <a:ext cx="9814561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2023.01- Sanayi KOBİ’lerinin Güneş Enerjisi Yatırımlarının Desteklenmesi Proje Teklif Çağrısı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49CA67B-D5F0-4A58-9458-3CC11A1D9213}"/>
              </a:ext>
            </a:extLst>
          </p:cNvPr>
          <p:cNvSpPr txBox="1"/>
          <p:nvPr/>
        </p:nvSpPr>
        <p:spPr>
          <a:xfrm>
            <a:off x="420885" y="5583139"/>
            <a:ext cx="114480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70C0"/>
              </a:buClr>
              <a:buSzPts val="1000"/>
              <a:tabLst>
                <a:tab pos="93980" algn="l"/>
              </a:tabLst>
            </a:pPr>
            <a:r>
              <a:rPr lang="tr-TR" sz="140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*</a:t>
            </a:r>
            <a:r>
              <a:rPr lang="tr-TR" sz="140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Adana, Diyarbakır, Elazığ, Gaziantep (Nurdağı ve İslahiye hariç), Kilis, Osmaniye ve Şanlıurfa (ağır hasarlı) </a:t>
            </a:r>
            <a:r>
              <a:rPr lang="tr-TR" sz="1400" b="1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%80</a:t>
            </a:r>
            <a:endParaRPr lang="tr-TR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Clr>
                <a:srgbClr val="0070C0"/>
              </a:buClr>
              <a:buSzPts val="1000"/>
              <a:tabLst>
                <a:tab pos="93980" algn="l"/>
              </a:tabLst>
            </a:pPr>
            <a:r>
              <a:rPr lang="tr-TR" sz="140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*</a:t>
            </a:r>
            <a:r>
              <a:rPr lang="tr-TR" sz="140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Adıyaman, Hatay, Kahramanmaraş ve Malatya illeri ile Gaziantep’ in İslahiye ve Nurdağı ilçelerinde (az hasarlı, orta hasarlı, ağır hasarlı) </a:t>
            </a:r>
            <a:r>
              <a:rPr lang="tr-TR" sz="1400" b="1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%90</a:t>
            </a:r>
          </a:p>
          <a:p>
            <a:pPr lvl="0" algn="just">
              <a:buClr>
                <a:srgbClr val="0070C0"/>
              </a:buClr>
              <a:buSzPts val="1000"/>
              <a:tabLst>
                <a:tab pos="93980" algn="l"/>
              </a:tabLst>
            </a:pP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**</a:t>
            </a:r>
            <a:r>
              <a:rPr lang="tr-TR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 Geri ödemeler, proje süresinin bitiş tarihinden sonra 12 ayı ödemesiz olmak üzere, dörder aylık dönemler halinde 6 eşit taksitte yapılır. </a:t>
            </a:r>
          </a:p>
        </p:txBody>
      </p:sp>
      <p:pic>
        <p:nvPicPr>
          <p:cNvPr id="14" name="Picture 2" descr="GES'te kriz: Yatırım yapanlar pişman oldu">
            <a:extLst>
              <a:ext uri="{FF2B5EF4-FFF2-40B4-BE49-F238E27FC236}">
                <a16:creationId xmlns:a16="http://schemas.microsoft.com/office/drawing/2014/main" id="{5C152693-466F-44A5-B815-61716205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63" y="3429000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25885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49B593-271C-DF61-6BE8-766F3BA2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183473"/>
            <a:ext cx="793184" cy="490782"/>
          </a:xfrm>
          <a:prstGeom prst="rect">
            <a:avLst/>
          </a:prstGeom>
        </p:spPr>
      </p:pic>
      <p:sp>
        <p:nvSpPr>
          <p:cNvPr id="144" name="Başlık 1">
            <a:extLst>
              <a:ext uri="{FF2B5EF4-FFF2-40B4-BE49-F238E27FC236}">
                <a16:creationId xmlns:a16="http://schemas.microsoft.com/office/drawing/2014/main" id="{4A3A1250-57E8-46B2-AA23-EB56286A13A9}"/>
              </a:ext>
            </a:extLst>
          </p:cNvPr>
          <p:cNvSpPr txBox="1">
            <a:spLocks/>
          </p:cNvSpPr>
          <p:nvPr/>
        </p:nvSpPr>
        <p:spPr>
          <a:xfrm>
            <a:off x="2031350" y="227195"/>
            <a:ext cx="9874900" cy="104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b="1" dirty="0">
                <a:solidFill>
                  <a:srgbClr val="00BAD5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YEŞİL SANAYİ DESTEK PROGRAMI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A5305C5-4ECE-4C5D-9933-86A52AEA97EC}"/>
              </a:ext>
            </a:extLst>
          </p:cNvPr>
          <p:cNvSpPr/>
          <p:nvPr/>
        </p:nvSpPr>
        <p:spPr>
          <a:xfrm>
            <a:off x="285750" y="1363116"/>
            <a:ext cx="11583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0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49CA67B-D5F0-4A58-9458-3CC11A1D9213}"/>
              </a:ext>
            </a:extLst>
          </p:cNvPr>
          <p:cNvSpPr txBox="1"/>
          <p:nvPr/>
        </p:nvSpPr>
        <p:spPr>
          <a:xfrm>
            <a:off x="462115" y="5505922"/>
            <a:ext cx="112677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70C0"/>
              </a:buClr>
              <a:buSzPts val="1000"/>
              <a:tabLst>
                <a:tab pos="93980" algn="l"/>
              </a:tabLst>
            </a:pPr>
            <a:r>
              <a:rPr lang="tr-TR" sz="140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*</a:t>
            </a:r>
            <a:r>
              <a:rPr lang="tr-TR" sz="140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Adana, Diyarbakır, Elazığ, Gaziantep (Nurdağı ve İslahiye hariç), Kilis, Osmaniye ve Şanlıurfa (ağır hasarlı) </a:t>
            </a:r>
            <a:r>
              <a:rPr lang="tr-TR" sz="1400" b="1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%80</a:t>
            </a:r>
            <a:endParaRPr lang="tr-TR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Clr>
                <a:srgbClr val="0070C0"/>
              </a:buClr>
              <a:buSzPts val="1000"/>
              <a:tabLst>
                <a:tab pos="93980" algn="l"/>
              </a:tabLst>
            </a:pPr>
            <a:r>
              <a:rPr lang="tr-TR" sz="140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*</a:t>
            </a:r>
            <a:r>
              <a:rPr lang="tr-TR" sz="140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Adıyaman, Hatay, Kahramanmaraş ve Malatya illeri ile Gaziantep’ in İslahiye ve Nurdağı ilçelerinde (az hasarlı, orta hasarlı, ağır hasarlı) </a:t>
            </a:r>
            <a:r>
              <a:rPr lang="tr-TR" sz="1400" b="1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%90</a:t>
            </a:r>
          </a:p>
          <a:p>
            <a:pPr lvl="0" algn="just">
              <a:buClr>
                <a:srgbClr val="0070C0"/>
              </a:buClr>
              <a:buSzPts val="1000"/>
              <a:tabLst>
                <a:tab pos="93980" algn="l"/>
              </a:tabLst>
            </a:pP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**</a:t>
            </a:r>
            <a:r>
              <a:rPr lang="tr-TR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 Geri ödemeler, proje süresinin bitiş tarihinden sonra 12 ayı ödemesiz olmak üzere, dörder aylık dönemler halinde 6 eşit taksitte yapılır.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0736A35-AFDF-4950-ADB6-E716BAA7D593}"/>
              </a:ext>
            </a:extLst>
          </p:cNvPr>
          <p:cNvSpPr txBox="1"/>
          <p:nvPr/>
        </p:nvSpPr>
        <p:spPr>
          <a:xfrm>
            <a:off x="462115" y="1677433"/>
            <a:ext cx="11267769" cy="36933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18110" algn="l"/>
              </a:tabLst>
            </a:pP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Uygun Proje Konuları: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Enerji verimliliği, Su verimliliği, Hammadde verimliliği, Sürdürülebilir ve iklime dayanıklı atık geri dönüşümü, Endüstriyel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simbiyoz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Döngüsel ekonomi</a:t>
            </a:r>
          </a:p>
          <a:p>
            <a:pPr algn="just">
              <a:tabLst>
                <a:tab pos="118110" algn="l"/>
              </a:tabLst>
            </a:pPr>
            <a:endParaRPr lang="tr-TR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algn="just">
              <a:tabLst>
                <a:tab pos="118110" algn="l"/>
              </a:tabLst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Proje Süresi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En az 8 ay ve en fazla 12 ay </a:t>
            </a:r>
            <a:endParaRPr lang="tr-TR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Desteklenecek Proje Giderleri: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Personel, Makine, Teçhizat, Yazılım,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Hizmet Alım Giderleri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Destek Üst Limiti: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4.000.000 TL</a:t>
            </a:r>
          </a:p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Destek Oranı: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% 70*</a:t>
            </a:r>
          </a:p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Destek Türü: </a:t>
            </a:r>
            <a:r>
              <a:rPr lang="tr-TR" b="1" dirty="0">
                <a:latin typeface="Times New Roman" panose="02020603050405020304" pitchFamily="18" charset="0"/>
                <a:ea typeface="Cambria" panose="02040503050406030204" pitchFamily="18" charset="0"/>
              </a:rPr>
              <a:t>Geri Ödemeli**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FF4CB02-0991-4865-B84D-B6BABDA1D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386" y="3895460"/>
            <a:ext cx="3491332" cy="1285107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EE10E29E-2BE7-4F9E-9525-1BE396B49361}"/>
              </a:ext>
            </a:extLst>
          </p:cNvPr>
          <p:cNvSpPr txBox="1"/>
          <p:nvPr/>
        </p:nvSpPr>
        <p:spPr>
          <a:xfrm>
            <a:off x="978484" y="1172931"/>
            <a:ext cx="9814561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2023.02- Sanayide Temiz ve Döngüsel Ekonomi Proje Teklif Çağrısı</a:t>
            </a:r>
          </a:p>
        </p:txBody>
      </p:sp>
    </p:spTree>
    <p:extLst>
      <p:ext uri="{BB962C8B-B14F-4D97-AF65-F5344CB8AC3E}">
        <p14:creationId xmlns:p14="http://schemas.microsoft.com/office/powerpoint/2010/main" val="2857742789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49B593-271C-DF61-6BE8-766F3BA2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183473"/>
            <a:ext cx="793184" cy="490782"/>
          </a:xfrm>
          <a:prstGeom prst="rect">
            <a:avLst/>
          </a:prstGeom>
        </p:spPr>
      </p:pic>
      <p:sp>
        <p:nvSpPr>
          <p:cNvPr id="144" name="Başlık 1">
            <a:extLst>
              <a:ext uri="{FF2B5EF4-FFF2-40B4-BE49-F238E27FC236}">
                <a16:creationId xmlns:a16="http://schemas.microsoft.com/office/drawing/2014/main" id="{4A3A1250-57E8-46B2-AA23-EB56286A13A9}"/>
              </a:ext>
            </a:extLst>
          </p:cNvPr>
          <p:cNvSpPr txBox="1">
            <a:spLocks/>
          </p:cNvSpPr>
          <p:nvPr/>
        </p:nvSpPr>
        <p:spPr>
          <a:xfrm>
            <a:off x="2031350" y="227195"/>
            <a:ext cx="9874900" cy="104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3600" b="1" dirty="0">
                <a:solidFill>
                  <a:srgbClr val="00BAD5"/>
                </a:solidFill>
                <a:latin typeface="Times New Roman" panose="02020603050405020304" pitchFamily="18" charset="0"/>
                <a:ea typeface="ヒラギノ角ゴ Pro W3" pitchFamily="1" charset="-128"/>
                <a:cs typeface="Times New Roman" panose="02020603050405020304" pitchFamily="18" charset="0"/>
              </a:rPr>
              <a:t>YEŞİL SANAYİ DESTEK PROGRAMI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72808" y="2628942"/>
            <a:ext cx="1190162" cy="1660536"/>
          </a:xfrm>
          <a:prstGeom prst="roundRect">
            <a:avLst/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050" b="1" dirty="0">
                <a:latin typeface="Calibri" panose="020F0502020204030204" pitchFamily="34" charset="0"/>
              </a:rPr>
              <a:t>Başvuru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423691" y="2628942"/>
            <a:ext cx="1187410" cy="1660536"/>
          </a:xfrm>
          <a:prstGeom prst="roundRect">
            <a:avLst/>
          </a:prstGeom>
          <a:solidFill>
            <a:srgbClr val="9BBB59">
              <a:hueOff val="2250053"/>
              <a:satOff val="-3376"/>
              <a:lumOff val="-549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050" b="1" dirty="0">
                <a:latin typeface="Calibri" panose="020F0502020204030204" pitchFamily="34" charset="0"/>
              </a:rPr>
              <a:t>Kontrol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2766708" y="2651834"/>
            <a:ext cx="1187410" cy="1660536"/>
          </a:xfrm>
          <a:prstGeom prst="roundRect">
            <a:avLst/>
          </a:prstGeom>
          <a:solidFill>
            <a:srgbClr val="9BBB59">
              <a:hueOff val="4500106"/>
              <a:satOff val="-6752"/>
              <a:lumOff val="-1098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None/>
            </a:pPr>
            <a:r>
              <a:rPr lang="tr-TR" sz="1050" b="1" dirty="0">
                <a:latin typeface="Calibri" panose="020F0502020204030204" pitchFamily="34" charset="0"/>
              </a:rPr>
              <a:t>Kurul</a:t>
            </a:r>
          </a:p>
          <a:p>
            <a:pPr lvl="0" algn="ctr">
              <a:buNone/>
            </a:pPr>
            <a:r>
              <a:rPr lang="tr-TR" sz="1050" b="1" dirty="0">
                <a:latin typeface="Calibri" panose="020F0502020204030204" pitchFamily="34" charset="0"/>
              </a:rPr>
              <a:t>Puanlama</a:t>
            </a:r>
          </a:p>
          <a:p>
            <a:pPr lvl="0" algn="ctr">
              <a:buNone/>
            </a:pPr>
            <a:r>
              <a:rPr lang="tr-TR" sz="1050" b="1" dirty="0">
                <a:latin typeface="Calibri" panose="020F0502020204030204" pitchFamily="34" charset="0"/>
              </a:rPr>
              <a:t>ve </a:t>
            </a:r>
          </a:p>
          <a:p>
            <a:pPr lvl="0" algn="ctr">
              <a:buNone/>
            </a:pPr>
            <a:r>
              <a:rPr lang="tr-TR" sz="1050" b="1" dirty="0">
                <a:latin typeface="Calibri" panose="020F0502020204030204" pitchFamily="34" charset="0"/>
              </a:rPr>
              <a:t>Destek Tutarının Belirlenmesi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4116561" y="2651834"/>
            <a:ext cx="1187410" cy="1660536"/>
          </a:xfrm>
          <a:prstGeom prst="roundRect">
            <a:avLst/>
          </a:prstGeom>
          <a:solidFill>
            <a:srgbClr val="9BBB59">
              <a:hueOff val="6750158"/>
              <a:satOff val="-10128"/>
              <a:lumOff val="-1647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050" b="1" dirty="0">
                <a:latin typeface="Calibri" panose="020F0502020204030204" pitchFamily="34" charset="0"/>
              </a:rPr>
              <a:t>Proje Başlangıcı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5466414" y="2651834"/>
            <a:ext cx="1202623" cy="1660536"/>
          </a:xfrm>
          <a:prstGeom prst="roundRect">
            <a:avLst/>
          </a:prstGeom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050" b="1" dirty="0">
                <a:latin typeface="Calibri" panose="020F0502020204030204" pitchFamily="34" charset="0"/>
              </a:rPr>
              <a:t>Projenin Gerçekleşmesi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6831641" y="2628942"/>
            <a:ext cx="1187410" cy="166053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9433"/>
              <a:satOff val="24186"/>
              <a:lumOff val="-6275"/>
              <a:alphaOff val="0"/>
            </a:schemeClr>
          </a:fillRef>
          <a:effectRef idx="2">
            <a:schemeClr val="accent3">
              <a:hueOff val="99433"/>
              <a:satOff val="24186"/>
              <a:lumOff val="-627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r-TR" sz="1050" b="1" dirty="0">
                <a:latin typeface="Calibri" panose="020F0502020204030204" pitchFamily="34" charset="0"/>
              </a:rPr>
              <a:t>Tespit / İzleme-Değerlendirme</a:t>
            </a: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2010559" y="4289478"/>
            <a:ext cx="0" cy="54355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 flipH="1">
            <a:off x="1646024" y="4835205"/>
            <a:ext cx="742743" cy="41549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Uygulama Birimi</a:t>
            </a: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3360413" y="4312370"/>
            <a:ext cx="0" cy="54355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 flipH="1">
            <a:off x="2706164" y="4849696"/>
            <a:ext cx="1308497" cy="90024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b="1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Değerlendiriciler</a:t>
            </a:r>
          </a:p>
          <a:p>
            <a:pPr algn="ctr"/>
            <a:r>
              <a:rPr lang="tr-TR" sz="105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KOSGEB</a:t>
            </a:r>
          </a:p>
          <a:p>
            <a:pPr algn="ctr"/>
            <a:r>
              <a:rPr lang="tr-TR" sz="105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Üniversite</a:t>
            </a:r>
          </a:p>
          <a:p>
            <a:pPr algn="ctr"/>
            <a:r>
              <a:rPr lang="tr-TR" sz="105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Özel Sektör</a:t>
            </a:r>
          </a:p>
          <a:p>
            <a:pPr algn="ctr"/>
            <a:endParaRPr lang="tr-TR" sz="105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8196707" y="2628942"/>
            <a:ext cx="1187410" cy="1660536"/>
          </a:xfrm>
          <a:prstGeom prst="roundRect">
            <a:avLst/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050" b="1" dirty="0">
                <a:latin typeface="Calibri" panose="020F0502020204030204" pitchFamily="34" charset="0"/>
              </a:rPr>
              <a:t>Ödeme</a:t>
            </a:r>
          </a:p>
        </p:txBody>
      </p:sp>
      <p:sp>
        <p:nvSpPr>
          <p:cNvPr id="26" name="Yuvarlatılmış Dikdörtgen 25"/>
          <p:cNvSpPr/>
          <p:nvPr/>
        </p:nvSpPr>
        <p:spPr>
          <a:xfrm>
            <a:off x="9546560" y="2628942"/>
            <a:ext cx="1187410" cy="1660536"/>
          </a:xfrm>
          <a:prstGeom prst="roundRect">
            <a:avLst/>
          </a:prstGeom>
          <a:solidFill>
            <a:srgbClr val="9BBB59">
              <a:hueOff val="2250053"/>
              <a:satOff val="-3376"/>
              <a:lumOff val="-549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050" b="1" dirty="0">
                <a:latin typeface="Calibri" panose="020F0502020204030204" pitchFamily="34" charset="0"/>
              </a:rPr>
              <a:t>Projenin Tamamlanması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10896413" y="2628942"/>
            <a:ext cx="1187410" cy="1660536"/>
          </a:xfrm>
          <a:prstGeom prst="roundRect">
            <a:avLst/>
          </a:prstGeom>
          <a:solidFill>
            <a:srgbClr val="9BBB59">
              <a:hueOff val="4500106"/>
              <a:satOff val="-6752"/>
              <a:lumOff val="-1098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None/>
            </a:pPr>
            <a:r>
              <a:rPr lang="tr-TR" sz="1050" b="1" dirty="0">
                <a:latin typeface="Calibri" panose="020F0502020204030204" pitchFamily="34" charset="0"/>
              </a:rPr>
              <a:t>Proje Sonrası İzleme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1490118" y="4312370"/>
            <a:ext cx="0" cy="5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0733970" y="4849696"/>
            <a:ext cx="1272094" cy="138499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050" b="0" u="none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tr-TR" dirty="0"/>
              <a:t>İşletme tarafından, </a:t>
            </a:r>
            <a:r>
              <a:rPr lang="tr-TR" b="1" u="sng" dirty="0"/>
              <a:t>proje süresinin bitiş tarihinden 1 yıl sonraki en geç 1 ay içerisinde </a:t>
            </a:r>
            <a:r>
              <a:rPr lang="tr-TR" dirty="0"/>
              <a:t>Proje Sonuç Raporu hazırlanır ve KBS üzerinden sunulur.</a:t>
            </a:r>
          </a:p>
        </p:txBody>
      </p:sp>
      <p:cxnSp>
        <p:nvCxnSpPr>
          <p:cNvPr id="38" name="Düz Ok Bağlayıcısı 37"/>
          <p:cNvCxnSpPr>
            <a:stCxn id="18" idx="0"/>
          </p:cNvCxnSpPr>
          <p:nvPr/>
        </p:nvCxnSpPr>
        <p:spPr>
          <a:xfrm flipH="1" flipV="1">
            <a:off x="4705951" y="2180492"/>
            <a:ext cx="4315" cy="47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etin kutusu 38"/>
          <p:cNvSpPr txBox="1"/>
          <p:nvPr/>
        </p:nvSpPr>
        <p:spPr>
          <a:xfrm>
            <a:off x="4014661" y="1204546"/>
            <a:ext cx="1638793" cy="93871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050" b="1" u="sng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tr-TR" b="0" u="none" dirty="0"/>
              <a:t>Desteklemeye ilişkin ilk kurul kararının evrak kaydına alındığı tarih, projenin başlangıç tarihi olarak kabul edilir. </a:t>
            </a:r>
          </a:p>
        </p:txBody>
      </p:sp>
      <p:cxnSp>
        <p:nvCxnSpPr>
          <p:cNvPr id="41" name="Düz Ok Bağlayıcısı 40"/>
          <p:cNvCxnSpPr/>
          <p:nvPr/>
        </p:nvCxnSpPr>
        <p:spPr>
          <a:xfrm>
            <a:off x="6067725" y="4312370"/>
            <a:ext cx="0" cy="35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etin kutusu 41"/>
          <p:cNvSpPr txBox="1"/>
          <p:nvPr/>
        </p:nvSpPr>
        <p:spPr>
          <a:xfrm>
            <a:off x="5466414" y="4726544"/>
            <a:ext cx="1272094" cy="110799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1050" b="0" u="none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tr-TR" dirty="0"/>
              <a:t>İşletmeler; 4 er aylık olmak üzere en çok 3 uygulama döneminde projesini gerçekleştirecektir.</a:t>
            </a:r>
          </a:p>
        </p:txBody>
      </p:sp>
    </p:spTree>
    <p:extLst>
      <p:ext uri="{BB962C8B-B14F-4D97-AF65-F5344CB8AC3E}">
        <p14:creationId xmlns:p14="http://schemas.microsoft.com/office/powerpoint/2010/main" val="667288298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BA26BC8C-2153-0DA3-980D-E24DD23BF907}"/>
              </a:ext>
            </a:extLst>
          </p:cNvPr>
          <p:cNvCxnSpPr>
            <a:cxnSpLocks/>
          </p:cNvCxnSpPr>
          <p:nvPr/>
        </p:nvCxnSpPr>
        <p:spPr>
          <a:xfrm>
            <a:off x="4043363" y="3998932"/>
            <a:ext cx="4270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Resim 14">
            <a:extLst>
              <a:ext uri="{FF2B5EF4-FFF2-40B4-BE49-F238E27FC236}">
                <a16:creationId xmlns:a16="http://schemas.microsoft.com/office/drawing/2014/main" id="{B7CBEAF7-4F70-34D4-4E35-B9952848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38" y="1646743"/>
            <a:ext cx="2498148" cy="64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Metin kutusu 15">
            <a:extLst>
              <a:ext uri="{FF2B5EF4-FFF2-40B4-BE49-F238E27FC236}">
                <a16:creationId xmlns:a16="http://schemas.microsoft.com/office/drawing/2014/main" id="{A2B3D936-583F-7DAE-5371-37B47096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2622550"/>
            <a:ext cx="5937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Türkiye Yeşil Sanayi Projesi</a:t>
            </a:r>
          </a:p>
          <a:p>
            <a:pPr algn="ctr" eaLnBrk="1" hangingPunct="1"/>
            <a:endParaRPr lang="tr-TR" altLang="tr-TR" sz="20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eaLnBrk="1" hangingPunct="1"/>
            <a:r>
              <a:rPr lang="tr-TR" altLang="tr-TR" sz="2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Teşekkür ederiz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277E4DD-95F9-BFBD-9869-38B920BCF510}"/>
              </a:ext>
            </a:extLst>
          </p:cNvPr>
          <p:cNvSpPr txBox="1"/>
          <p:nvPr/>
        </p:nvSpPr>
        <p:spPr>
          <a:xfrm>
            <a:off x="2974119" y="5187382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www.kosgeb.gov.tr</a:t>
            </a:r>
            <a:endParaRPr lang="tr-TR" altLang="tr-T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tgip.sanayi.gov.tr</a:t>
            </a:r>
          </a:p>
          <a:p>
            <a:pPr algn="ctr" eaLnBrk="1" hangingPunct="1"/>
            <a:r>
              <a:rPr lang="tr-TR" altLang="tr-TR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yesilsanayidestek@kosgeb.gov.tr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FBA08E0-AABB-DDEE-486F-0AC527E3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692" y="1772127"/>
            <a:ext cx="665017" cy="411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10797</TotalTime>
  <Words>668</Words>
  <Application>Microsoft Office PowerPoint</Application>
  <PresentationFormat>Geniş ekran</PresentationFormat>
  <Paragraphs>92</Paragraphs>
  <Slides>7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Wingdings</vt:lpstr>
      <vt:lpstr>1_Özel Tasarım</vt:lpstr>
      <vt:lpstr>Özel Tasarım</vt:lpstr>
      <vt:lpstr>2_Özel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abaşar</dc:creator>
  <cp:lastModifiedBy>Firdevs KILIÇ</cp:lastModifiedBy>
  <cp:revision>898</cp:revision>
  <cp:lastPrinted>2023-11-20T12:19:10Z</cp:lastPrinted>
  <dcterms:modified xsi:type="dcterms:W3CDTF">2023-12-12T16:18:26Z</dcterms:modified>
</cp:coreProperties>
</file>